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7" r:id="rId2"/>
    <p:sldId id="320" r:id="rId3"/>
    <p:sldId id="331" r:id="rId4"/>
    <p:sldId id="280" r:id="rId5"/>
    <p:sldId id="329" r:id="rId6"/>
    <p:sldId id="322" r:id="rId7"/>
    <p:sldId id="334" r:id="rId8"/>
    <p:sldId id="1066" r:id="rId9"/>
    <p:sldId id="323" r:id="rId10"/>
    <p:sldId id="669" r:id="rId11"/>
    <p:sldId id="747" r:id="rId12"/>
    <p:sldId id="333" r:id="rId13"/>
    <p:sldId id="328" r:id="rId14"/>
    <p:sldId id="1067" r:id="rId15"/>
    <p:sldId id="1068" r:id="rId16"/>
    <p:sldId id="1070" r:id="rId17"/>
  </p:sldIdLst>
  <p:sldSz cx="9144000" cy="6858000" type="screen4x3"/>
  <p:notesSz cx="7096125" cy="10229850"/>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66"/>
    <a:srgbClr val="FF0000"/>
    <a:srgbClr val="006600"/>
    <a:srgbClr val="99FF99"/>
    <a:srgbClr val="FFCCFF"/>
    <a:srgbClr val="33CC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81" autoAdjust="0"/>
    <p:restoredTop sz="96637" autoAdjust="0"/>
  </p:normalViewPr>
  <p:slideViewPr>
    <p:cSldViewPr>
      <p:cViewPr varScale="1">
        <p:scale>
          <a:sx n="58" d="100"/>
          <a:sy n="58" d="100"/>
        </p:scale>
        <p:origin x="58" y="1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6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70C24FF-3C84-4592-A50D-4D8E9FB661B7}"/>
              </a:ext>
            </a:extLst>
          </p:cNvPr>
          <p:cNvSpPr>
            <a:spLocks noGrp="1" noChangeArrowheads="1"/>
          </p:cNvSpPr>
          <p:nvPr>
            <p:ph type="hdr" sz="quarter"/>
          </p:nvPr>
        </p:nvSpPr>
        <p:spPr bwMode="auto">
          <a:xfrm>
            <a:off x="0" y="1"/>
            <a:ext cx="3074547" cy="510349"/>
          </a:xfrm>
          <a:prstGeom prst="rect">
            <a:avLst/>
          </a:prstGeom>
          <a:noFill/>
          <a:ln>
            <a:noFill/>
          </a:ln>
          <a:effectLst/>
        </p:spPr>
        <p:txBody>
          <a:bodyPr vert="horz" wrap="square" lIns="99002" tIns="49501" rIns="99002" bIns="49501" numCol="1" anchor="t" anchorCtr="0" compatLnSpc="1">
            <a:prstTxWarp prst="textNoShape">
              <a:avLst/>
            </a:prstTxWarp>
          </a:bodyPr>
          <a:lstStyle>
            <a:lvl1pPr defTabSz="990600" eaLnBrk="1" hangingPunct="1">
              <a:defRPr sz="1300"/>
            </a:lvl1pPr>
          </a:lstStyle>
          <a:p>
            <a:pPr>
              <a:defRPr/>
            </a:pPr>
            <a:endParaRPr lang="en-US" altLang="ja-JP"/>
          </a:p>
        </p:txBody>
      </p:sp>
      <p:sp>
        <p:nvSpPr>
          <p:cNvPr id="64515" name="Rectangle 3">
            <a:extLst>
              <a:ext uri="{FF2B5EF4-FFF2-40B4-BE49-F238E27FC236}">
                <a16:creationId xmlns:a16="http://schemas.microsoft.com/office/drawing/2014/main" id="{1A8DFE9B-F155-40D4-B58B-93B2D8B2B1AF}"/>
              </a:ext>
            </a:extLst>
          </p:cNvPr>
          <p:cNvSpPr>
            <a:spLocks noGrp="1" noChangeArrowheads="1"/>
          </p:cNvSpPr>
          <p:nvPr>
            <p:ph type="dt" sz="quarter" idx="1"/>
          </p:nvPr>
        </p:nvSpPr>
        <p:spPr bwMode="auto">
          <a:xfrm>
            <a:off x="4021578" y="1"/>
            <a:ext cx="3074547" cy="510349"/>
          </a:xfrm>
          <a:prstGeom prst="rect">
            <a:avLst/>
          </a:prstGeom>
          <a:noFill/>
          <a:ln>
            <a:noFill/>
          </a:ln>
          <a:effectLst/>
        </p:spPr>
        <p:txBody>
          <a:bodyPr vert="horz" wrap="square" lIns="99002" tIns="49501" rIns="99002" bIns="49501" numCol="1" anchor="t" anchorCtr="0" compatLnSpc="1">
            <a:prstTxWarp prst="textNoShape">
              <a:avLst/>
            </a:prstTxWarp>
          </a:bodyPr>
          <a:lstStyle>
            <a:lvl1pPr algn="r" defTabSz="990600" eaLnBrk="1" hangingPunct="1">
              <a:defRPr sz="1300"/>
            </a:lvl1pPr>
          </a:lstStyle>
          <a:p>
            <a:pPr>
              <a:defRPr/>
            </a:pPr>
            <a:endParaRPr lang="en-US" altLang="ja-JP"/>
          </a:p>
        </p:txBody>
      </p:sp>
      <p:sp>
        <p:nvSpPr>
          <p:cNvPr id="64516" name="Rectangle 4">
            <a:extLst>
              <a:ext uri="{FF2B5EF4-FFF2-40B4-BE49-F238E27FC236}">
                <a16:creationId xmlns:a16="http://schemas.microsoft.com/office/drawing/2014/main" id="{C70A4C36-9D2A-4C46-B06A-F43B43B858B6}"/>
              </a:ext>
            </a:extLst>
          </p:cNvPr>
          <p:cNvSpPr>
            <a:spLocks noGrp="1" noChangeArrowheads="1"/>
          </p:cNvSpPr>
          <p:nvPr>
            <p:ph type="ftr" sz="quarter" idx="2"/>
          </p:nvPr>
        </p:nvSpPr>
        <p:spPr bwMode="auto">
          <a:xfrm>
            <a:off x="0" y="9717213"/>
            <a:ext cx="3074547" cy="512637"/>
          </a:xfrm>
          <a:prstGeom prst="rect">
            <a:avLst/>
          </a:prstGeom>
          <a:noFill/>
          <a:ln>
            <a:noFill/>
          </a:ln>
          <a:effectLst/>
        </p:spPr>
        <p:txBody>
          <a:bodyPr vert="horz" wrap="square" lIns="99002" tIns="49501" rIns="99002" bIns="49501" numCol="1" anchor="b" anchorCtr="0" compatLnSpc="1">
            <a:prstTxWarp prst="textNoShape">
              <a:avLst/>
            </a:prstTxWarp>
          </a:bodyPr>
          <a:lstStyle>
            <a:lvl1pPr defTabSz="990600" eaLnBrk="1" hangingPunct="1">
              <a:defRPr sz="1300"/>
            </a:lvl1pPr>
          </a:lstStyle>
          <a:p>
            <a:pPr>
              <a:defRPr/>
            </a:pPr>
            <a:endParaRPr lang="en-US" altLang="ja-JP"/>
          </a:p>
        </p:txBody>
      </p:sp>
      <p:sp>
        <p:nvSpPr>
          <p:cNvPr id="64517" name="Rectangle 5">
            <a:extLst>
              <a:ext uri="{FF2B5EF4-FFF2-40B4-BE49-F238E27FC236}">
                <a16:creationId xmlns:a16="http://schemas.microsoft.com/office/drawing/2014/main" id="{FA4D222F-CB65-49F4-AA21-2571EF187F5A}"/>
              </a:ext>
            </a:extLst>
          </p:cNvPr>
          <p:cNvSpPr>
            <a:spLocks noGrp="1" noChangeArrowheads="1"/>
          </p:cNvSpPr>
          <p:nvPr>
            <p:ph type="sldNum" sz="quarter" idx="3"/>
          </p:nvPr>
        </p:nvSpPr>
        <p:spPr bwMode="auto">
          <a:xfrm>
            <a:off x="4021578" y="9717213"/>
            <a:ext cx="3074547" cy="512637"/>
          </a:xfrm>
          <a:prstGeom prst="rect">
            <a:avLst/>
          </a:prstGeom>
          <a:noFill/>
          <a:ln>
            <a:noFill/>
          </a:ln>
          <a:effectLst/>
        </p:spPr>
        <p:txBody>
          <a:bodyPr vert="horz" wrap="square" lIns="99002" tIns="49501" rIns="99002" bIns="49501" numCol="1" anchor="b" anchorCtr="0" compatLnSpc="1">
            <a:prstTxWarp prst="textNoShape">
              <a:avLst/>
            </a:prstTxWarp>
          </a:bodyPr>
          <a:lstStyle>
            <a:lvl1pPr algn="r" defTabSz="990600" eaLnBrk="1" hangingPunct="1">
              <a:defRPr sz="1300"/>
            </a:lvl1pPr>
          </a:lstStyle>
          <a:p>
            <a:pPr>
              <a:defRPr/>
            </a:pPr>
            <a:fld id="{DC23636A-E015-47AD-B610-4878046B1C0A}"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BDFF564-C3F2-4D41-BBA4-2B457C9E10A0}"/>
              </a:ext>
            </a:extLst>
          </p:cNvPr>
          <p:cNvSpPr>
            <a:spLocks noGrp="1" noChangeArrowheads="1"/>
          </p:cNvSpPr>
          <p:nvPr>
            <p:ph type="hdr" sz="quarter"/>
          </p:nvPr>
        </p:nvSpPr>
        <p:spPr bwMode="auto">
          <a:xfrm>
            <a:off x="0" y="1"/>
            <a:ext cx="3074547" cy="510349"/>
          </a:xfrm>
          <a:prstGeom prst="rect">
            <a:avLst/>
          </a:prstGeom>
          <a:noFill/>
          <a:ln>
            <a:noFill/>
          </a:ln>
          <a:effectLst/>
        </p:spPr>
        <p:txBody>
          <a:bodyPr vert="horz" wrap="square" lIns="99002" tIns="49501" rIns="99002" bIns="49501" numCol="1" anchor="t" anchorCtr="0" compatLnSpc="1">
            <a:prstTxWarp prst="textNoShape">
              <a:avLst/>
            </a:prstTxWarp>
          </a:bodyPr>
          <a:lstStyle>
            <a:lvl1pPr defTabSz="990600" eaLnBrk="1" hangingPunct="1">
              <a:defRPr sz="1300"/>
            </a:lvl1pPr>
          </a:lstStyle>
          <a:p>
            <a:pPr>
              <a:defRPr/>
            </a:pPr>
            <a:endParaRPr lang="en-US" altLang="ja-JP"/>
          </a:p>
        </p:txBody>
      </p:sp>
      <p:sp>
        <p:nvSpPr>
          <p:cNvPr id="34819" name="Rectangle 3">
            <a:extLst>
              <a:ext uri="{FF2B5EF4-FFF2-40B4-BE49-F238E27FC236}">
                <a16:creationId xmlns:a16="http://schemas.microsoft.com/office/drawing/2014/main" id="{406F349C-5F6E-45B8-9607-5BD5D3CB0B78}"/>
              </a:ext>
            </a:extLst>
          </p:cNvPr>
          <p:cNvSpPr>
            <a:spLocks noGrp="1" noChangeArrowheads="1"/>
          </p:cNvSpPr>
          <p:nvPr>
            <p:ph type="dt" idx="1"/>
          </p:nvPr>
        </p:nvSpPr>
        <p:spPr bwMode="auto">
          <a:xfrm>
            <a:off x="4021578" y="1"/>
            <a:ext cx="3074547" cy="510349"/>
          </a:xfrm>
          <a:prstGeom prst="rect">
            <a:avLst/>
          </a:prstGeom>
          <a:noFill/>
          <a:ln>
            <a:noFill/>
          </a:ln>
          <a:effectLst/>
        </p:spPr>
        <p:txBody>
          <a:bodyPr vert="horz" wrap="square" lIns="99002" tIns="49501" rIns="99002" bIns="49501" numCol="1" anchor="t" anchorCtr="0" compatLnSpc="1">
            <a:prstTxWarp prst="textNoShape">
              <a:avLst/>
            </a:prstTxWarp>
          </a:bodyPr>
          <a:lstStyle>
            <a:lvl1pPr algn="r" defTabSz="990600" eaLnBrk="1" hangingPunct="1">
              <a:defRPr sz="1300"/>
            </a:lvl1pPr>
          </a:lstStyle>
          <a:p>
            <a:pPr>
              <a:defRPr/>
            </a:pPr>
            <a:endParaRPr lang="en-US" altLang="ja-JP"/>
          </a:p>
        </p:txBody>
      </p:sp>
      <p:sp>
        <p:nvSpPr>
          <p:cNvPr id="2052" name="Rectangle 4">
            <a:extLst>
              <a:ext uri="{FF2B5EF4-FFF2-40B4-BE49-F238E27FC236}">
                <a16:creationId xmlns:a16="http://schemas.microsoft.com/office/drawing/2014/main" id="{137A4555-91BB-4433-87DE-9C075603DF26}"/>
              </a:ext>
            </a:extLst>
          </p:cNvPr>
          <p:cNvSpPr>
            <a:spLocks noGrp="1" noRot="1" noChangeAspect="1" noChangeArrowheads="1" noTextEdit="1"/>
          </p:cNvSpPr>
          <p:nvPr>
            <p:ph type="sldImg" idx="2"/>
          </p:nvPr>
        </p:nvSpPr>
        <p:spPr bwMode="auto">
          <a:xfrm>
            <a:off x="992188" y="766763"/>
            <a:ext cx="5113337" cy="3835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a:extLst>
              <a:ext uri="{FF2B5EF4-FFF2-40B4-BE49-F238E27FC236}">
                <a16:creationId xmlns:a16="http://schemas.microsoft.com/office/drawing/2014/main" id="{9737884E-F6F3-4EC8-B014-696CA07FD438}"/>
              </a:ext>
            </a:extLst>
          </p:cNvPr>
          <p:cNvSpPr>
            <a:spLocks noGrp="1" noChangeArrowheads="1"/>
          </p:cNvSpPr>
          <p:nvPr>
            <p:ph type="body" sz="quarter" idx="3"/>
          </p:nvPr>
        </p:nvSpPr>
        <p:spPr bwMode="auto">
          <a:xfrm>
            <a:off x="945931" y="4858607"/>
            <a:ext cx="5204265" cy="4604577"/>
          </a:xfrm>
          <a:prstGeom prst="rect">
            <a:avLst/>
          </a:prstGeom>
          <a:noFill/>
          <a:ln>
            <a:noFill/>
          </a:ln>
          <a:effectLst/>
        </p:spPr>
        <p:txBody>
          <a:bodyPr vert="horz" wrap="square" lIns="99002" tIns="49501" rIns="99002" bIns="4950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4822" name="Rectangle 6">
            <a:extLst>
              <a:ext uri="{FF2B5EF4-FFF2-40B4-BE49-F238E27FC236}">
                <a16:creationId xmlns:a16="http://schemas.microsoft.com/office/drawing/2014/main" id="{C79E7492-91A7-42E1-9208-1F032388A4A4}"/>
              </a:ext>
            </a:extLst>
          </p:cNvPr>
          <p:cNvSpPr>
            <a:spLocks noGrp="1" noChangeArrowheads="1"/>
          </p:cNvSpPr>
          <p:nvPr>
            <p:ph type="ftr" sz="quarter" idx="4"/>
          </p:nvPr>
        </p:nvSpPr>
        <p:spPr bwMode="auto">
          <a:xfrm>
            <a:off x="0" y="9717213"/>
            <a:ext cx="3074547" cy="512637"/>
          </a:xfrm>
          <a:prstGeom prst="rect">
            <a:avLst/>
          </a:prstGeom>
          <a:noFill/>
          <a:ln>
            <a:noFill/>
          </a:ln>
          <a:effectLst/>
        </p:spPr>
        <p:txBody>
          <a:bodyPr vert="horz" wrap="square" lIns="99002" tIns="49501" rIns="99002" bIns="49501" numCol="1" anchor="b" anchorCtr="0" compatLnSpc="1">
            <a:prstTxWarp prst="textNoShape">
              <a:avLst/>
            </a:prstTxWarp>
          </a:bodyPr>
          <a:lstStyle>
            <a:lvl1pPr defTabSz="990600" eaLnBrk="1" hangingPunct="1">
              <a:defRPr sz="1300"/>
            </a:lvl1pPr>
          </a:lstStyle>
          <a:p>
            <a:pPr>
              <a:defRPr/>
            </a:pPr>
            <a:endParaRPr lang="en-US" altLang="ja-JP"/>
          </a:p>
        </p:txBody>
      </p:sp>
      <p:sp>
        <p:nvSpPr>
          <p:cNvPr id="34823" name="Rectangle 7">
            <a:extLst>
              <a:ext uri="{FF2B5EF4-FFF2-40B4-BE49-F238E27FC236}">
                <a16:creationId xmlns:a16="http://schemas.microsoft.com/office/drawing/2014/main" id="{92E68F3E-DE93-4C81-ACBE-E124294B2081}"/>
              </a:ext>
            </a:extLst>
          </p:cNvPr>
          <p:cNvSpPr>
            <a:spLocks noGrp="1" noChangeArrowheads="1"/>
          </p:cNvSpPr>
          <p:nvPr>
            <p:ph type="sldNum" sz="quarter" idx="5"/>
          </p:nvPr>
        </p:nvSpPr>
        <p:spPr bwMode="auto">
          <a:xfrm>
            <a:off x="4021578" y="9717213"/>
            <a:ext cx="3074547" cy="512637"/>
          </a:xfrm>
          <a:prstGeom prst="rect">
            <a:avLst/>
          </a:prstGeom>
          <a:noFill/>
          <a:ln>
            <a:noFill/>
          </a:ln>
          <a:effectLst/>
        </p:spPr>
        <p:txBody>
          <a:bodyPr vert="horz" wrap="square" lIns="99002" tIns="49501" rIns="99002" bIns="49501" numCol="1" anchor="b" anchorCtr="0" compatLnSpc="1">
            <a:prstTxWarp prst="textNoShape">
              <a:avLst/>
            </a:prstTxWarp>
          </a:bodyPr>
          <a:lstStyle>
            <a:lvl1pPr algn="r" defTabSz="990600" eaLnBrk="1" hangingPunct="1">
              <a:defRPr sz="1300"/>
            </a:lvl1pPr>
          </a:lstStyle>
          <a:p>
            <a:pPr>
              <a:defRPr/>
            </a:pPr>
            <a:fld id="{06DAC2D4-125C-4E54-8C72-56AF7D8DA2A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6DAC2D4-125C-4E54-8C72-56AF7D8DA2A0}" type="slidenum">
              <a:rPr lang="en-US" altLang="ja-JP" smtClean="0"/>
              <a:pPr>
                <a:defRPr/>
              </a:pPr>
              <a:t>4</a:t>
            </a:fld>
            <a:endParaRPr lang="en-US" altLang="ja-JP"/>
          </a:p>
        </p:txBody>
      </p:sp>
    </p:spTree>
    <p:extLst>
      <p:ext uri="{BB962C8B-B14F-4D97-AF65-F5344CB8AC3E}">
        <p14:creationId xmlns:p14="http://schemas.microsoft.com/office/powerpoint/2010/main" val="212495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6DAC2D4-125C-4E54-8C72-56AF7D8DA2A0}" type="slidenum">
              <a:rPr lang="en-US" altLang="ja-JP" smtClean="0"/>
              <a:pPr>
                <a:defRPr/>
              </a:pPr>
              <a:t>6</a:t>
            </a:fld>
            <a:endParaRPr lang="en-US" altLang="ja-JP"/>
          </a:p>
        </p:txBody>
      </p:sp>
    </p:spTree>
    <p:extLst>
      <p:ext uri="{BB962C8B-B14F-4D97-AF65-F5344CB8AC3E}">
        <p14:creationId xmlns:p14="http://schemas.microsoft.com/office/powerpoint/2010/main" val="243802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6DAC2D4-125C-4E54-8C72-56AF7D8DA2A0}" type="slidenum">
              <a:rPr lang="en-US" altLang="ja-JP" smtClean="0"/>
              <a:pPr>
                <a:defRPr/>
              </a:pPr>
              <a:t>7</a:t>
            </a:fld>
            <a:endParaRPr lang="en-US" altLang="ja-JP"/>
          </a:p>
        </p:txBody>
      </p:sp>
    </p:spTree>
    <p:extLst>
      <p:ext uri="{BB962C8B-B14F-4D97-AF65-F5344CB8AC3E}">
        <p14:creationId xmlns:p14="http://schemas.microsoft.com/office/powerpoint/2010/main" val="256877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6DAC2D4-125C-4E54-8C72-56AF7D8DA2A0}" type="slidenum">
              <a:rPr lang="en-US" altLang="ja-JP" smtClean="0"/>
              <a:pPr>
                <a:defRPr/>
              </a:pPr>
              <a:t>11</a:t>
            </a:fld>
            <a:endParaRPr lang="en-US" altLang="ja-JP"/>
          </a:p>
        </p:txBody>
      </p:sp>
    </p:spTree>
    <p:extLst>
      <p:ext uri="{BB962C8B-B14F-4D97-AF65-F5344CB8AC3E}">
        <p14:creationId xmlns:p14="http://schemas.microsoft.com/office/powerpoint/2010/main" val="35749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6DAC2D4-125C-4E54-8C72-56AF7D8DA2A0}" type="slidenum">
              <a:rPr lang="en-US" altLang="ja-JP" smtClean="0"/>
              <a:pPr>
                <a:defRPr/>
              </a:pPr>
              <a:t>15</a:t>
            </a:fld>
            <a:endParaRPr lang="en-US" altLang="ja-JP"/>
          </a:p>
        </p:txBody>
      </p:sp>
    </p:spTree>
    <p:extLst>
      <p:ext uri="{BB962C8B-B14F-4D97-AF65-F5344CB8AC3E}">
        <p14:creationId xmlns:p14="http://schemas.microsoft.com/office/powerpoint/2010/main" val="48482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Rectangle 4">
            <a:extLst>
              <a:ext uri="{FF2B5EF4-FFF2-40B4-BE49-F238E27FC236}">
                <a16:creationId xmlns:a16="http://schemas.microsoft.com/office/drawing/2014/main" id="{F6DD23B5-3F17-4EA9-9A08-130DBFF3127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F7C4972-44FF-4421-910D-E4F1487F043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8EAB533-D642-4990-A3AE-DAEDB828668A}"/>
              </a:ext>
            </a:extLst>
          </p:cNvPr>
          <p:cNvSpPr>
            <a:spLocks noGrp="1" noChangeArrowheads="1"/>
          </p:cNvSpPr>
          <p:nvPr>
            <p:ph type="sldNum" sz="quarter" idx="12"/>
          </p:nvPr>
        </p:nvSpPr>
        <p:spPr>
          <a:ln/>
        </p:spPr>
        <p:txBody>
          <a:bodyPr/>
          <a:lstStyle>
            <a:lvl1pPr>
              <a:defRPr/>
            </a:lvl1pPr>
          </a:lstStyle>
          <a:p>
            <a:pPr>
              <a:defRPr/>
            </a:pPr>
            <a:fld id="{069CA510-207C-4531-99C5-976D7BE79664}" type="slidenum">
              <a:rPr lang="en-US" altLang="ja-JP"/>
              <a:pPr>
                <a:defRPr/>
              </a:pPr>
              <a:t>‹#›</a:t>
            </a:fld>
            <a:endParaRPr lang="en-US" altLang="ja-JP"/>
          </a:p>
        </p:txBody>
      </p:sp>
    </p:spTree>
    <p:extLst>
      <p:ext uri="{BB962C8B-B14F-4D97-AF65-F5344CB8AC3E}">
        <p14:creationId xmlns:p14="http://schemas.microsoft.com/office/powerpoint/2010/main" val="171369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C60FE42-5FDD-479E-85E1-D1B88614459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4222181-F170-46A4-BF80-FC75A7036F0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75E60240-964A-4A7A-9DBF-72776569A863}"/>
              </a:ext>
            </a:extLst>
          </p:cNvPr>
          <p:cNvSpPr>
            <a:spLocks noGrp="1" noChangeArrowheads="1"/>
          </p:cNvSpPr>
          <p:nvPr>
            <p:ph type="sldNum" sz="quarter" idx="12"/>
          </p:nvPr>
        </p:nvSpPr>
        <p:spPr>
          <a:ln/>
        </p:spPr>
        <p:txBody>
          <a:bodyPr/>
          <a:lstStyle>
            <a:lvl1pPr>
              <a:defRPr/>
            </a:lvl1pPr>
          </a:lstStyle>
          <a:p>
            <a:pPr>
              <a:defRPr/>
            </a:pPr>
            <a:fld id="{B1CC9007-5C5E-48AD-BAA3-FABFF04B8A5D}" type="slidenum">
              <a:rPr lang="en-US" altLang="ja-JP"/>
              <a:pPr>
                <a:defRPr/>
              </a:pPr>
              <a:t>‹#›</a:t>
            </a:fld>
            <a:endParaRPr lang="en-US" altLang="ja-JP"/>
          </a:p>
        </p:txBody>
      </p:sp>
    </p:spTree>
    <p:extLst>
      <p:ext uri="{BB962C8B-B14F-4D97-AF65-F5344CB8AC3E}">
        <p14:creationId xmlns:p14="http://schemas.microsoft.com/office/powerpoint/2010/main" val="1576865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84949BB-D638-4D98-8DAC-E54D9516E86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292A63D-F0D9-4C4D-906D-31128A2A3B8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E1A8102-191A-49CF-88F6-AD8FF42ACCC0}"/>
              </a:ext>
            </a:extLst>
          </p:cNvPr>
          <p:cNvSpPr>
            <a:spLocks noGrp="1" noChangeArrowheads="1"/>
          </p:cNvSpPr>
          <p:nvPr>
            <p:ph type="sldNum" sz="quarter" idx="12"/>
          </p:nvPr>
        </p:nvSpPr>
        <p:spPr>
          <a:ln/>
        </p:spPr>
        <p:txBody>
          <a:bodyPr/>
          <a:lstStyle>
            <a:lvl1pPr>
              <a:defRPr/>
            </a:lvl1pPr>
          </a:lstStyle>
          <a:p>
            <a:pPr>
              <a:defRPr/>
            </a:pPr>
            <a:fld id="{AB4A015C-310A-4D07-AF86-87A6A34DB4F0}" type="slidenum">
              <a:rPr lang="en-US" altLang="ja-JP"/>
              <a:pPr>
                <a:defRPr/>
              </a:pPr>
              <a:t>‹#›</a:t>
            </a:fld>
            <a:endParaRPr lang="en-US" altLang="ja-JP"/>
          </a:p>
        </p:txBody>
      </p:sp>
    </p:spTree>
    <p:extLst>
      <p:ext uri="{BB962C8B-B14F-4D97-AF65-F5344CB8AC3E}">
        <p14:creationId xmlns:p14="http://schemas.microsoft.com/office/powerpoint/2010/main" val="31944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685800" y="1981200"/>
            <a:ext cx="7772400" cy="4114800"/>
          </a:xfrm>
        </p:spPr>
        <p:txBody>
          <a:bodyPr/>
          <a:lstStyle/>
          <a:p>
            <a:pPr lvl="0"/>
            <a:endParaRPr lang="ja-JP" altLang="en-US" noProof="0"/>
          </a:p>
        </p:txBody>
      </p:sp>
      <p:sp>
        <p:nvSpPr>
          <p:cNvPr id="4" name="Rectangle 4">
            <a:extLst>
              <a:ext uri="{FF2B5EF4-FFF2-40B4-BE49-F238E27FC236}">
                <a16:creationId xmlns:a16="http://schemas.microsoft.com/office/drawing/2014/main" id="{E8E5BC49-6A7B-4FC7-A29C-B45BA2D336A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7E68CA8-CB34-42A9-B718-A537007766F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165ED07-B78E-434C-8184-CCF9173FF55E}"/>
              </a:ext>
            </a:extLst>
          </p:cNvPr>
          <p:cNvSpPr>
            <a:spLocks noGrp="1" noChangeArrowheads="1"/>
          </p:cNvSpPr>
          <p:nvPr>
            <p:ph type="sldNum" sz="quarter" idx="12"/>
          </p:nvPr>
        </p:nvSpPr>
        <p:spPr>
          <a:ln/>
        </p:spPr>
        <p:txBody>
          <a:bodyPr/>
          <a:lstStyle>
            <a:lvl1pPr>
              <a:defRPr/>
            </a:lvl1pPr>
          </a:lstStyle>
          <a:p>
            <a:pPr>
              <a:defRPr/>
            </a:pPr>
            <a:fld id="{15DF2E7B-27A2-48C6-8D45-521F2CD1F6FD}" type="slidenum">
              <a:rPr lang="en-US" altLang="ja-JP"/>
              <a:pPr>
                <a:defRPr/>
              </a:pPr>
              <a:t>‹#›</a:t>
            </a:fld>
            <a:endParaRPr lang="en-US" altLang="ja-JP"/>
          </a:p>
        </p:txBody>
      </p:sp>
    </p:spTree>
    <p:extLst>
      <p:ext uri="{BB962C8B-B14F-4D97-AF65-F5344CB8AC3E}">
        <p14:creationId xmlns:p14="http://schemas.microsoft.com/office/powerpoint/2010/main" val="2169120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マスター タイトルの書式設定</a:t>
            </a:r>
          </a:p>
        </p:txBody>
      </p:sp>
      <p:sp>
        <p:nvSpPr>
          <p:cNvPr id="3" name="SmartArt プレースホルダー 2"/>
          <p:cNvSpPr>
            <a:spLocks noGrp="1"/>
          </p:cNvSpPr>
          <p:nvPr>
            <p:ph type="dgm" idx="1"/>
          </p:nvPr>
        </p:nvSpPr>
        <p:spPr>
          <a:xfrm>
            <a:off x="685800" y="1981200"/>
            <a:ext cx="7772400" cy="4114800"/>
          </a:xfrm>
        </p:spPr>
        <p:txBody>
          <a:bodyPr/>
          <a:lstStyle/>
          <a:p>
            <a:pPr lvl="0"/>
            <a:endParaRPr lang="ja-JP" altLang="en-US" noProof="0"/>
          </a:p>
        </p:txBody>
      </p:sp>
      <p:sp>
        <p:nvSpPr>
          <p:cNvPr id="4" name="Rectangle 4">
            <a:extLst>
              <a:ext uri="{FF2B5EF4-FFF2-40B4-BE49-F238E27FC236}">
                <a16:creationId xmlns:a16="http://schemas.microsoft.com/office/drawing/2014/main" id="{CF4E5604-4C19-4281-8FA4-F4EC8D67CF5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DF8610E-EAB5-4EBE-AB12-494CEC08D94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70A3DD1D-7E5C-4538-A74B-0A0344AEEC95}"/>
              </a:ext>
            </a:extLst>
          </p:cNvPr>
          <p:cNvSpPr>
            <a:spLocks noGrp="1" noChangeArrowheads="1"/>
          </p:cNvSpPr>
          <p:nvPr>
            <p:ph type="sldNum" sz="quarter" idx="12"/>
          </p:nvPr>
        </p:nvSpPr>
        <p:spPr>
          <a:ln/>
        </p:spPr>
        <p:txBody>
          <a:bodyPr/>
          <a:lstStyle>
            <a:lvl1pPr>
              <a:defRPr/>
            </a:lvl1pPr>
          </a:lstStyle>
          <a:p>
            <a:pPr>
              <a:defRPr/>
            </a:pPr>
            <a:fld id="{2BFC648E-35FA-4287-B4CE-150DF2C0E9FA}" type="slidenum">
              <a:rPr lang="en-US" altLang="ja-JP"/>
              <a:pPr>
                <a:defRPr/>
              </a:pPr>
              <a:t>‹#›</a:t>
            </a:fld>
            <a:endParaRPr lang="en-US" altLang="ja-JP"/>
          </a:p>
        </p:txBody>
      </p:sp>
    </p:spTree>
    <p:extLst>
      <p:ext uri="{BB962C8B-B14F-4D97-AF65-F5344CB8AC3E}">
        <p14:creationId xmlns:p14="http://schemas.microsoft.com/office/powerpoint/2010/main" val="228235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DE5EDC1-AC90-40A8-91A6-7D5D7A94947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E127E29-8E54-4BA1-8A94-3CD254DD2DC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05C8B37-B660-44A2-9458-624FF32FE81B}"/>
              </a:ext>
            </a:extLst>
          </p:cNvPr>
          <p:cNvSpPr>
            <a:spLocks noGrp="1" noChangeArrowheads="1"/>
          </p:cNvSpPr>
          <p:nvPr>
            <p:ph type="sldNum" sz="quarter" idx="12"/>
          </p:nvPr>
        </p:nvSpPr>
        <p:spPr>
          <a:ln/>
        </p:spPr>
        <p:txBody>
          <a:bodyPr/>
          <a:lstStyle>
            <a:lvl1pPr>
              <a:defRPr/>
            </a:lvl1pPr>
          </a:lstStyle>
          <a:p>
            <a:pPr>
              <a:defRPr/>
            </a:pPr>
            <a:fld id="{0546291F-6C2D-4BC1-AE86-45669EDBCB4D}" type="slidenum">
              <a:rPr lang="en-US" altLang="ja-JP"/>
              <a:pPr>
                <a:defRPr/>
              </a:pPr>
              <a:t>‹#›</a:t>
            </a:fld>
            <a:endParaRPr lang="en-US" altLang="ja-JP"/>
          </a:p>
        </p:txBody>
      </p:sp>
    </p:spTree>
    <p:extLst>
      <p:ext uri="{BB962C8B-B14F-4D97-AF65-F5344CB8AC3E}">
        <p14:creationId xmlns:p14="http://schemas.microsoft.com/office/powerpoint/2010/main" val="252998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79D9AD3E-7D5A-49E1-B3E8-A15ED629615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DE4104A-72FF-4C48-B6D0-01A7651FC44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DD6AB7C-FFD8-4E7E-8E2D-CDDB2C93E8B3}"/>
              </a:ext>
            </a:extLst>
          </p:cNvPr>
          <p:cNvSpPr>
            <a:spLocks noGrp="1" noChangeArrowheads="1"/>
          </p:cNvSpPr>
          <p:nvPr>
            <p:ph type="sldNum" sz="quarter" idx="12"/>
          </p:nvPr>
        </p:nvSpPr>
        <p:spPr>
          <a:ln/>
        </p:spPr>
        <p:txBody>
          <a:bodyPr/>
          <a:lstStyle>
            <a:lvl1pPr>
              <a:defRPr/>
            </a:lvl1pPr>
          </a:lstStyle>
          <a:p>
            <a:pPr>
              <a:defRPr/>
            </a:pPr>
            <a:fld id="{5198D8D9-0F16-475E-999A-3975A1569330}" type="slidenum">
              <a:rPr lang="en-US" altLang="ja-JP"/>
              <a:pPr>
                <a:defRPr/>
              </a:pPr>
              <a:t>‹#›</a:t>
            </a:fld>
            <a:endParaRPr lang="en-US" altLang="ja-JP"/>
          </a:p>
        </p:txBody>
      </p:sp>
    </p:spTree>
    <p:extLst>
      <p:ext uri="{BB962C8B-B14F-4D97-AF65-F5344CB8AC3E}">
        <p14:creationId xmlns:p14="http://schemas.microsoft.com/office/powerpoint/2010/main" val="272230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1FF9440E-07DA-49CA-A52C-8FF352D5276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D1287EFC-0452-4849-9338-15CB9AB75BD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69E88A0-016C-4003-B370-0D35FC7ADCFB}"/>
              </a:ext>
            </a:extLst>
          </p:cNvPr>
          <p:cNvSpPr>
            <a:spLocks noGrp="1" noChangeArrowheads="1"/>
          </p:cNvSpPr>
          <p:nvPr>
            <p:ph type="sldNum" sz="quarter" idx="12"/>
          </p:nvPr>
        </p:nvSpPr>
        <p:spPr>
          <a:ln/>
        </p:spPr>
        <p:txBody>
          <a:bodyPr/>
          <a:lstStyle>
            <a:lvl1pPr>
              <a:defRPr/>
            </a:lvl1pPr>
          </a:lstStyle>
          <a:p>
            <a:pPr>
              <a:defRPr/>
            </a:pPr>
            <a:fld id="{0686C5A8-C07D-4C1B-9EFF-E845DCB6E506}" type="slidenum">
              <a:rPr lang="en-US" altLang="ja-JP"/>
              <a:pPr>
                <a:defRPr/>
              </a:pPr>
              <a:t>‹#›</a:t>
            </a:fld>
            <a:endParaRPr lang="en-US" altLang="ja-JP"/>
          </a:p>
        </p:txBody>
      </p:sp>
    </p:spTree>
    <p:extLst>
      <p:ext uri="{BB962C8B-B14F-4D97-AF65-F5344CB8AC3E}">
        <p14:creationId xmlns:p14="http://schemas.microsoft.com/office/powerpoint/2010/main" val="376969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290A529F-A9BF-4F3F-9E79-119BCA3E5DF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3AF01F13-52E2-49CB-8D14-8BA355042AC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35D8E5A7-DEC3-4B9D-A0D3-8D287457E370}"/>
              </a:ext>
            </a:extLst>
          </p:cNvPr>
          <p:cNvSpPr>
            <a:spLocks noGrp="1" noChangeArrowheads="1"/>
          </p:cNvSpPr>
          <p:nvPr>
            <p:ph type="sldNum" sz="quarter" idx="12"/>
          </p:nvPr>
        </p:nvSpPr>
        <p:spPr>
          <a:ln/>
        </p:spPr>
        <p:txBody>
          <a:bodyPr/>
          <a:lstStyle>
            <a:lvl1pPr>
              <a:defRPr/>
            </a:lvl1pPr>
          </a:lstStyle>
          <a:p>
            <a:pPr>
              <a:defRPr/>
            </a:pPr>
            <a:fld id="{39E6AA7C-9B06-48CF-907D-8EE347678F1B}" type="slidenum">
              <a:rPr lang="en-US" altLang="ja-JP"/>
              <a:pPr>
                <a:defRPr/>
              </a:pPr>
              <a:t>‹#›</a:t>
            </a:fld>
            <a:endParaRPr lang="en-US" altLang="ja-JP"/>
          </a:p>
        </p:txBody>
      </p:sp>
    </p:spTree>
    <p:extLst>
      <p:ext uri="{BB962C8B-B14F-4D97-AF65-F5344CB8AC3E}">
        <p14:creationId xmlns:p14="http://schemas.microsoft.com/office/powerpoint/2010/main" val="2364306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BB1F354F-2B23-42DC-9B9E-20C58069660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12E4A420-4D49-4FBB-8082-813C28EF38B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C68AAB0-E1EE-444E-8526-50158A85C0CC}"/>
              </a:ext>
            </a:extLst>
          </p:cNvPr>
          <p:cNvSpPr>
            <a:spLocks noGrp="1" noChangeArrowheads="1"/>
          </p:cNvSpPr>
          <p:nvPr>
            <p:ph type="sldNum" sz="quarter" idx="12"/>
          </p:nvPr>
        </p:nvSpPr>
        <p:spPr>
          <a:ln/>
        </p:spPr>
        <p:txBody>
          <a:bodyPr/>
          <a:lstStyle>
            <a:lvl1pPr>
              <a:defRPr/>
            </a:lvl1pPr>
          </a:lstStyle>
          <a:p>
            <a:pPr>
              <a:defRPr/>
            </a:pPr>
            <a:fld id="{8EABFFF9-BA43-452B-93C8-63268BCA9EFE}" type="slidenum">
              <a:rPr lang="en-US" altLang="ja-JP"/>
              <a:pPr>
                <a:defRPr/>
              </a:pPr>
              <a:t>‹#›</a:t>
            </a:fld>
            <a:endParaRPr lang="en-US" altLang="ja-JP"/>
          </a:p>
        </p:txBody>
      </p:sp>
    </p:spTree>
    <p:extLst>
      <p:ext uri="{BB962C8B-B14F-4D97-AF65-F5344CB8AC3E}">
        <p14:creationId xmlns:p14="http://schemas.microsoft.com/office/powerpoint/2010/main" val="420870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AB665D0-BA59-443D-9BEA-434FF3FC946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CE5DF7E5-DD81-4F2D-A451-30E05B61F90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8EDE60DD-8202-45D9-A440-4C11F2A94E84}"/>
              </a:ext>
            </a:extLst>
          </p:cNvPr>
          <p:cNvSpPr>
            <a:spLocks noGrp="1" noChangeArrowheads="1"/>
          </p:cNvSpPr>
          <p:nvPr>
            <p:ph type="sldNum" sz="quarter" idx="12"/>
          </p:nvPr>
        </p:nvSpPr>
        <p:spPr>
          <a:ln/>
        </p:spPr>
        <p:txBody>
          <a:bodyPr/>
          <a:lstStyle>
            <a:lvl1pPr>
              <a:defRPr/>
            </a:lvl1pPr>
          </a:lstStyle>
          <a:p>
            <a:pPr>
              <a:defRPr/>
            </a:pPr>
            <a:fld id="{3509C45F-F93E-4A66-95D2-C6DEFDE9BF73}" type="slidenum">
              <a:rPr lang="en-US" altLang="ja-JP"/>
              <a:pPr>
                <a:defRPr/>
              </a:pPr>
              <a:t>‹#›</a:t>
            </a:fld>
            <a:endParaRPr lang="en-US" altLang="ja-JP"/>
          </a:p>
        </p:txBody>
      </p:sp>
    </p:spTree>
    <p:extLst>
      <p:ext uri="{BB962C8B-B14F-4D97-AF65-F5344CB8AC3E}">
        <p14:creationId xmlns:p14="http://schemas.microsoft.com/office/powerpoint/2010/main" val="13640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BE9DC527-EE31-4BBF-9024-277B3AEC0EA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4D1B956B-3352-4424-9A63-D0B97E6356E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E062FC1-24CB-46B5-88F0-2ADF95281E8D}"/>
              </a:ext>
            </a:extLst>
          </p:cNvPr>
          <p:cNvSpPr>
            <a:spLocks noGrp="1" noChangeArrowheads="1"/>
          </p:cNvSpPr>
          <p:nvPr>
            <p:ph type="sldNum" sz="quarter" idx="12"/>
          </p:nvPr>
        </p:nvSpPr>
        <p:spPr>
          <a:ln/>
        </p:spPr>
        <p:txBody>
          <a:bodyPr/>
          <a:lstStyle>
            <a:lvl1pPr>
              <a:defRPr/>
            </a:lvl1pPr>
          </a:lstStyle>
          <a:p>
            <a:pPr>
              <a:defRPr/>
            </a:pPr>
            <a:fld id="{29832468-1DC4-43D2-AEAE-4CB9BB22928C}" type="slidenum">
              <a:rPr lang="en-US" altLang="ja-JP"/>
              <a:pPr>
                <a:defRPr/>
              </a:pPr>
              <a:t>‹#›</a:t>
            </a:fld>
            <a:endParaRPr lang="en-US" altLang="ja-JP"/>
          </a:p>
        </p:txBody>
      </p:sp>
    </p:spTree>
    <p:extLst>
      <p:ext uri="{BB962C8B-B14F-4D97-AF65-F5344CB8AC3E}">
        <p14:creationId xmlns:p14="http://schemas.microsoft.com/office/powerpoint/2010/main" val="301336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D62FD9C8-FC34-441E-932D-A8DDA27CD41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00EB982-7DC6-4A4C-A159-56652B5AE60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4684E97-3859-4C43-B2D5-558004BC5A50}"/>
              </a:ext>
            </a:extLst>
          </p:cNvPr>
          <p:cNvSpPr>
            <a:spLocks noGrp="1" noChangeArrowheads="1"/>
          </p:cNvSpPr>
          <p:nvPr>
            <p:ph type="sldNum" sz="quarter" idx="12"/>
          </p:nvPr>
        </p:nvSpPr>
        <p:spPr>
          <a:ln/>
        </p:spPr>
        <p:txBody>
          <a:bodyPr/>
          <a:lstStyle>
            <a:lvl1pPr>
              <a:defRPr/>
            </a:lvl1pPr>
          </a:lstStyle>
          <a:p>
            <a:pPr>
              <a:defRPr/>
            </a:pPr>
            <a:fld id="{92536E55-527E-483F-8DEC-5EB16D74AF39}" type="slidenum">
              <a:rPr lang="en-US" altLang="ja-JP"/>
              <a:pPr>
                <a:defRPr/>
              </a:pPr>
              <a:t>‹#›</a:t>
            </a:fld>
            <a:endParaRPr lang="en-US" altLang="ja-JP"/>
          </a:p>
        </p:txBody>
      </p:sp>
    </p:spTree>
    <p:extLst>
      <p:ext uri="{BB962C8B-B14F-4D97-AF65-F5344CB8AC3E}">
        <p14:creationId xmlns:p14="http://schemas.microsoft.com/office/powerpoint/2010/main" val="329316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AA2BDEE-CDA5-48DF-AD67-ABDA5D125BC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F00CE61-FFBF-4820-9C04-7B82BD36BD0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7FACB422-BF23-45DB-83E2-D72B9D6DE3FB}"/>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ja-JP"/>
          </a:p>
        </p:txBody>
      </p:sp>
      <p:sp>
        <p:nvSpPr>
          <p:cNvPr id="1029" name="Rectangle 5">
            <a:extLst>
              <a:ext uri="{FF2B5EF4-FFF2-40B4-BE49-F238E27FC236}">
                <a16:creationId xmlns:a16="http://schemas.microsoft.com/office/drawing/2014/main" id="{F299E72B-A637-4307-ABAF-C0271AF6BB2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p>
        </p:txBody>
      </p:sp>
      <p:sp>
        <p:nvSpPr>
          <p:cNvPr id="1030" name="Rectangle 6">
            <a:extLst>
              <a:ext uri="{FF2B5EF4-FFF2-40B4-BE49-F238E27FC236}">
                <a16:creationId xmlns:a16="http://schemas.microsoft.com/office/drawing/2014/main" id="{135C009A-B8CA-4BF1-97D8-BFDB7836F671}"/>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D442F64-F4EE-492B-844B-BA9C187CC84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uigenren.jp/wp-content/uploads/2021/12/1775aa5762342a2a11e55f66f2db4964.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3">
            <a:extLst>
              <a:ext uri="{FF2B5EF4-FFF2-40B4-BE49-F238E27FC236}">
                <a16:creationId xmlns:a16="http://schemas.microsoft.com/office/drawing/2014/main" id="{A42E6058-D7B4-46C5-A110-1D2360B1378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0E9907FD-41E2-4881-8AB3-D64843BE8EEA}" type="slidenum">
              <a:rPr lang="en-US" altLang="ja-JP" sz="1400" smtClean="0"/>
              <a:pPr>
                <a:spcBef>
                  <a:spcPct val="0"/>
                </a:spcBef>
                <a:buFontTx/>
                <a:buNone/>
              </a:pPr>
              <a:t>1</a:t>
            </a:fld>
            <a:endParaRPr lang="en-US" altLang="ja-JP" sz="1400"/>
          </a:p>
        </p:txBody>
      </p:sp>
      <p:pic>
        <p:nvPicPr>
          <p:cNvPr id="4099" name="Picture 3">
            <a:extLst>
              <a:ext uri="{FF2B5EF4-FFF2-40B4-BE49-F238E27FC236}">
                <a16:creationId xmlns:a16="http://schemas.microsoft.com/office/drawing/2014/main" id="{C106267B-F9FE-43A9-A5EB-95AC367211C1}"/>
              </a:ext>
            </a:extLst>
          </p:cNvPr>
          <p:cNvPicPr>
            <a:picLocks noChangeAspect="1" noChangeArrowheads="1"/>
          </p:cNvPicPr>
          <p:nvPr/>
        </p:nvPicPr>
        <p:blipFill>
          <a:blip r:embed="rId2">
            <a:lum bright="40000" contrast="-28000"/>
            <a:extLst>
              <a:ext uri="{BEBA8EAE-BF5A-486C-A8C5-ECC9F3942E4B}">
                <a14:imgProps xmlns:a14="http://schemas.microsoft.com/office/drawing/2010/main">
                  <a14:imgLayer r:embed="rId3">
                    <a14:imgEffect>
                      <a14:sharpenSoften amount="100000"/>
                    </a14:imgEffect>
                    <a14:imgEffect>
                      <a14:saturation sat="85000"/>
                    </a14:imgEffect>
                  </a14:imgLayer>
                </a14:imgProps>
              </a:ext>
              <a:ext uri="{28A0092B-C50C-407E-A947-70E740481C1C}">
                <a14:useLocalDpi xmlns:a14="http://schemas.microsoft.com/office/drawing/2010/main" val="0"/>
              </a:ext>
            </a:extLst>
          </a:blip>
          <a:srcRect/>
          <a:stretch>
            <a:fillRect/>
          </a:stretch>
        </p:blipFill>
        <p:spPr bwMode="auto">
          <a:xfrm>
            <a:off x="246063" y="152400"/>
            <a:ext cx="8763000"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a:extLst>
              <a:ext uri="{FF2B5EF4-FFF2-40B4-BE49-F238E27FC236}">
                <a16:creationId xmlns:a16="http://schemas.microsoft.com/office/drawing/2014/main" id="{3901F26D-7DE8-48D5-817B-99268A7E65B1}"/>
              </a:ext>
            </a:extLst>
          </p:cNvPr>
          <p:cNvSpPr txBox="1">
            <a:spLocks noChangeArrowheads="1"/>
          </p:cNvSpPr>
          <p:nvPr/>
        </p:nvSpPr>
        <p:spPr bwMode="auto">
          <a:xfrm>
            <a:off x="323850" y="2579688"/>
            <a:ext cx="7367588"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5400" b="1" dirty="0">
                <a:solidFill>
                  <a:schemeClr val="accent2"/>
                </a:solidFill>
                <a:latin typeface="+mn-ea"/>
                <a:ea typeface="+mn-ea"/>
              </a:rPr>
              <a:t>玉川浄水場廃止問題</a:t>
            </a:r>
          </a:p>
          <a:p>
            <a:pPr algn="ctr" eaLnBrk="1" hangingPunct="1">
              <a:spcBef>
                <a:spcPct val="50000"/>
              </a:spcBef>
              <a:buFontTx/>
              <a:buNone/>
            </a:pPr>
            <a:r>
              <a:rPr lang="ja-JP" altLang="en-US" sz="5400" b="1" dirty="0">
                <a:solidFill>
                  <a:schemeClr val="accent2"/>
                </a:solidFill>
                <a:latin typeface="+mn-ea"/>
                <a:ea typeface="+mn-ea"/>
              </a:rPr>
              <a:t>懇談会</a:t>
            </a:r>
          </a:p>
        </p:txBody>
      </p:sp>
      <p:sp>
        <p:nvSpPr>
          <p:cNvPr id="4101" name="Text Box 5">
            <a:extLst>
              <a:ext uri="{FF2B5EF4-FFF2-40B4-BE49-F238E27FC236}">
                <a16:creationId xmlns:a16="http://schemas.microsoft.com/office/drawing/2014/main" id="{B625F31C-C81E-42AB-ACA0-FD7066F57A5D}"/>
              </a:ext>
            </a:extLst>
          </p:cNvPr>
          <p:cNvSpPr txBox="1">
            <a:spLocks noChangeArrowheads="1"/>
          </p:cNvSpPr>
          <p:nvPr/>
        </p:nvSpPr>
        <p:spPr bwMode="auto">
          <a:xfrm>
            <a:off x="5443538" y="4159774"/>
            <a:ext cx="3449637"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dirty="0">
                <a:latin typeface="+mn-ea"/>
                <a:ea typeface="+mn-ea"/>
              </a:rPr>
              <a:t>2022/1/28</a:t>
            </a:r>
          </a:p>
          <a:p>
            <a:pPr eaLnBrk="1" hangingPunct="1">
              <a:spcBef>
                <a:spcPct val="50000"/>
              </a:spcBef>
              <a:buFontTx/>
              <a:buNone/>
            </a:pPr>
            <a:r>
              <a:rPr lang="ja-JP" altLang="en-US" dirty="0">
                <a:latin typeface="+mn-ea"/>
                <a:ea typeface="+mn-ea"/>
              </a:rPr>
              <a:t>東京の水連絡会</a:t>
            </a:r>
          </a:p>
        </p:txBody>
      </p:sp>
      <p:sp>
        <p:nvSpPr>
          <p:cNvPr id="4102" name="テキスト ボックス 1">
            <a:extLst>
              <a:ext uri="{FF2B5EF4-FFF2-40B4-BE49-F238E27FC236}">
                <a16:creationId xmlns:a16="http://schemas.microsoft.com/office/drawing/2014/main" id="{2C721A3B-BD66-43FE-9694-CDE0B45D95CA}"/>
              </a:ext>
            </a:extLst>
          </p:cNvPr>
          <p:cNvSpPr txBox="1">
            <a:spLocks noChangeArrowheads="1"/>
          </p:cNvSpPr>
          <p:nvPr/>
        </p:nvSpPr>
        <p:spPr bwMode="auto">
          <a:xfrm>
            <a:off x="323850" y="5688013"/>
            <a:ext cx="8569325" cy="83185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latin typeface="+mn-ea"/>
                <a:ea typeface="+mn-ea"/>
              </a:rPr>
              <a:t>世田谷区長　保坂展人氏</a:t>
            </a:r>
            <a:endParaRPr lang="en-US" altLang="ja-JP" sz="2400" dirty="0">
              <a:latin typeface="+mn-ea"/>
              <a:ea typeface="+mn-ea"/>
            </a:endParaRPr>
          </a:p>
          <a:p>
            <a:pPr eaLnBrk="1" hangingPunct="1">
              <a:spcBef>
                <a:spcPct val="0"/>
              </a:spcBef>
              <a:buFontTx/>
              <a:buNone/>
            </a:pPr>
            <a:r>
              <a:rPr lang="ja-JP" altLang="en-US" sz="2400" dirty="0">
                <a:latin typeface="+mn-ea"/>
                <a:ea typeface="+mn-ea"/>
              </a:rPr>
              <a:t>東京の水連絡会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7FF99F-4F70-429D-B317-01960B9B7659}"/>
              </a:ext>
            </a:extLst>
          </p:cNvPr>
          <p:cNvSpPr>
            <a:spLocks noGrp="1"/>
          </p:cNvSpPr>
          <p:nvPr>
            <p:ph type="title"/>
          </p:nvPr>
        </p:nvSpPr>
        <p:spPr>
          <a:xfrm>
            <a:off x="468313" y="0"/>
            <a:ext cx="8229600" cy="1143000"/>
          </a:xfrm>
        </p:spPr>
        <p:txBody>
          <a:bodyPr rtlCol="0">
            <a:normAutofit/>
          </a:bodyPr>
          <a:lstStyle/>
          <a:p>
            <a:pPr eaLnBrk="1" fontAlgn="auto" hangingPunct="1">
              <a:spcAft>
                <a:spcPts val="0"/>
              </a:spcAft>
              <a:defRPr/>
            </a:pPr>
            <a:r>
              <a:rPr lang="ja-JP" altLang="en-US" sz="3200" dirty="0"/>
              <a:t>多摩川流域の下水処理場能力アップ</a:t>
            </a:r>
            <a:br>
              <a:rPr lang="en-US" altLang="ja-JP" sz="3200" dirty="0"/>
            </a:br>
            <a:r>
              <a:rPr lang="ja-JP" altLang="en-US" sz="3200" dirty="0">
                <a:latin typeface="+mj-ea"/>
              </a:rPr>
              <a:t>水質は改善している。</a:t>
            </a:r>
            <a:endParaRPr lang="ja-JP" altLang="en-US" sz="3200" dirty="0"/>
          </a:p>
        </p:txBody>
      </p:sp>
      <p:pic>
        <p:nvPicPr>
          <p:cNvPr id="31747" name="Picture 1">
            <a:extLst>
              <a:ext uri="{FF2B5EF4-FFF2-40B4-BE49-F238E27FC236}">
                <a16:creationId xmlns:a16="http://schemas.microsoft.com/office/drawing/2014/main" id="{573A595E-D90A-4A87-A6FD-A8A7E44E3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1143000"/>
            <a:ext cx="67151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テキスト ボックス 4">
            <a:extLst>
              <a:ext uri="{FF2B5EF4-FFF2-40B4-BE49-F238E27FC236}">
                <a16:creationId xmlns:a16="http://schemas.microsoft.com/office/drawing/2014/main" id="{E5906B8F-7E7F-492A-A59F-AD0672B125BB}"/>
              </a:ext>
            </a:extLst>
          </p:cNvPr>
          <p:cNvSpPr txBox="1">
            <a:spLocks noChangeArrowheads="1"/>
          </p:cNvSpPr>
          <p:nvPr/>
        </p:nvSpPr>
        <p:spPr bwMode="auto">
          <a:xfrm>
            <a:off x="1330300" y="6091119"/>
            <a:ext cx="73465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Arial" panose="020B0604020202020204" pitchFamily="34" charset="0"/>
              </a:rPr>
              <a:t>　</a:t>
            </a:r>
            <a:r>
              <a:rPr lang="en-US" altLang="ja-JP" sz="1800" dirty="0">
                <a:latin typeface="Arial" panose="020B0604020202020204" pitchFamily="34" charset="0"/>
              </a:rPr>
              <a:t>BOD:</a:t>
            </a:r>
            <a:r>
              <a:rPr lang="ja-JP" altLang="en-US" sz="1800" dirty="0">
                <a:latin typeface="Arial" panose="020B0604020202020204" pitchFamily="34" charset="0"/>
              </a:rPr>
              <a:t>代表的な水質指標、　図は都下水道局、環境局データから作成</a:t>
            </a:r>
          </a:p>
        </p:txBody>
      </p:sp>
      <p:cxnSp>
        <p:nvCxnSpPr>
          <p:cNvPr id="9" name="直線矢印コネクタ 8">
            <a:extLst>
              <a:ext uri="{FF2B5EF4-FFF2-40B4-BE49-F238E27FC236}">
                <a16:creationId xmlns:a16="http://schemas.microsoft.com/office/drawing/2014/main" id="{1B7E1824-D740-49FD-9011-AA5317A36369}"/>
              </a:ext>
            </a:extLst>
          </p:cNvPr>
          <p:cNvCxnSpPr>
            <a:cxnSpLocks noChangeShapeType="1"/>
          </p:cNvCxnSpPr>
          <p:nvPr/>
        </p:nvCxnSpPr>
        <p:spPr bwMode="auto">
          <a:xfrm flipV="1">
            <a:off x="2987675" y="4221163"/>
            <a:ext cx="1873250" cy="792162"/>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 name="直線矢印コネクタ 10">
            <a:extLst>
              <a:ext uri="{FF2B5EF4-FFF2-40B4-BE49-F238E27FC236}">
                <a16:creationId xmlns:a16="http://schemas.microsoft.com/office/drawing/2014/main" id="{AD823570-C64D-43BF-8506-97607B0DAB26}"/>
              </a:ext>
            </a:extLst>
          </p:cNvPr>
          <p:cNvCxnSpPr>
            <a:cxnSpLocks noChangeShapeType="1"/>
          </p:cNvCxnSpPr>
          <p:nvPr/>
        </p:nvCxnSpPr>
        <p:spPr bwMode="auto">
          <a:xfrm>
            <a:off x="2555875" y="1916113"/>
            <a:ext cx="2016125" cy="1008062"/>
          </a:xfrm>
          <a:prstGeom prst="straightConnector1">
            <a:avLst/>
          </a:prstGeom>
          <a:noFill/>
          <a:ln w="6350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13" name="テキスト ボックス 4">
            <a:extLst>
              <a:ext uri="{FF2B5EF4-FFF2-40B4-BE49-F238E27FC236}">
                <a16:creationId xmlns:a16="http://schemas.microsoft.com/office/drawing/2014/main" id="{F1C2DB05-E9B9-419D-AD58-06976021155B}"/>
              </a:ext>
            </a:extLst>
          </p:cNvPr>
          <p:cNvSpPr txBox="1">
            <a:spLocks noChangeArrowheads="1"/>
          </p:cNvSpPr>
          <p:nvPr/>
        </p:nvSpPr>
        <p:spPr bwMode="auto">
          <a:xfrm>
            <a:off x="2798911" y="1803439"/>
            <a:ext cx="4797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Arial" panose="020B0604020202020204" pitchFamily="34" charset="0"/>
              </a:rPr>
              <a:t>　調布取水堰の水質は改善し、環境基準達成</a:t>
            </a:r>
          </a:p>
        </p:txBody>
      </p:sp>
      <p:sp>
        <p:nvSpPr>
          <p:cNvPr id="15" name="テキスト ボックス 4">
            <a:extLst>
              <a:ext uri="{FF2B5EF4-FFF2-40B4-BE49-F238E27FC236}">
                <a16:creationId xmlns:a16="http://schemas.microsoft.com/office/drawing/2014/main" id="{C59FC54D-4A42-403D-9CFF-924C94C920AB}"/>
              </a:ext>
            </a:extLst>
          </p:cNvPr>
          <p:cNvSpPr txBox="1">
            <a:spLocks noChangeArrowheads="1"/>
          </p:cNvSpPr>
          <p:nvPr/>
        </p:nvSpPr>
        <p:spPr bwMode="auto">
          <a:xfrm>
            <a:off x="3626569" y="4617244"/>
            <a:ext cx="36720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Arial" panose="020B0604020202020204" pitchFamily="34" charset="0"/>
              </a:rPr>
              <a:t>　下水処理能力はアップ</a:t>
            </a:r>
          </a:p>
        </p:txBody>
      </p:sp>
      <p:cxnSp>
        <p:nvCxnSpPr>
          <p:cNvPr id="4" name="直線コネクタ 3">
            <a:extLst>
              <a:ext uri="{FF2B5EF4-FFF2-40B4-BE49-F238E27FC236}">
                <a16:creationId xmlns:a16="http://schemas.microsoft.com/office/drawing/2014/main" id="{48D5BCB9-7FE4-4DB2-9E34-3C926CE8F93F}"/>
              </a:ext>
            </a:extLst>
          </p:cNvPr>
          <p:cNvCxnSpPr>
            <a:cxnSpLocks/>
          </p:cNvCxnSpPr>
          <p:nvPr/>
        </p:nvCxnSpPr>
        <p:spPr>
          <a:xfrm>
            <a:off x="7164288" y="4221163"/>
            <a:ext cx="432048" cy="0"/>
          </a:xfrm>
          <a:prstGeom prst="line">
            <a:avLst/>
          </a:prstGeom>
          <a:ln w="920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4">
            <a:extLst>
              <a:ext uri="{FF2B5EF4-FFF2-40B4-BE49-F238E27FC236}">
                <a16:creationId xmlns:a16="http://schemas.microsoft.com/office/drawing/2014/main" id="{806F6E77-7DD5-4084-8F9C-2E1C33D44E21}"/>
              </a:ext>
            </a:extLst>
          </p:cNvPr>
          <p:cNvSpPr txBox="1">
            <a:spLocks noChangeArrowheads="1"/>
          </p:cNvSpPr>
          <p:nvPr/>
        </p:nvSpPr>
        <p:spPr bwMode="auto">
          <a:xfrm>
            <a:off x="6633865" y="3851831"/>
            <a:ext cx="19705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Arial" panose="020B0604020202020204" pitchFamily="34" charset="0"/>
              </a:rPr>
              <a:t>　</a:t>
            </a:r>
            <a:r>
              <a:rPr lang="ja-JP" altLang="en-US" sz="1400" b="1" dirty="0">
                <a:latin typeface="Arial" panose="020B0604020202020204" pitchFamily="34" charset="0"/>
              </a:rPr>
              <a:t>環境基準は３</a:t>
            </a:r>
            <a:r>
              <a:rPr lang="en-US" altLang="ja-JP" sz="1400" b="1" dirty="0">
                <a:latin typeface="Arial" panose="020B0604020202020204" pitchFamily="34" charset="0"/>
              </a:rPr>
              <a:t>mg/L</a:t>
            </a:r>
            <a:endParaRPr lang="ja-JP" altLang="en-US" sz="14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a:extLst>
              <a:ext uri="{FF2B5EF4-FFF2-40B4-BE49-F238E27FC236}">
                <a16:creationId xmlns:a16="http://schemas.microsoft.com/office/drawing/2014/main" id="{C345CCB8-94F1-4C34-8FED-A2C68A360C41}"/>
              </a:ext>
            </a:extLst>
          </p:cNvPr>
          <p:cNvSpPr>
            <a:spLocks noGrp="1"/>
          </p:cNvSpPr>
          <p:nvPr>
            <p:ph type="title"/>
          </p:nvPr>
        </p:nvSpPr>
        <p:spPr>
          <a:xfrm>
            <a:off x="468313" y="0"/>
            <a:ext cx="8229600" cy="1143000"/>
          </a:xfrm>
        </p:spPr>
        <p:txBody>
          <a:bodyPr/>
          <a:lstStyle/>
          <a:p>
            <a:pPr eaLnBrk="1" hangingPunct="1"/>
            <a:r>
              <a:rPr lang="ja-JP" altLang="en-US" dirty="0"/>
              <a:t>多摩川の水質改善</a:t>
            </a:r>
          </a:p>
        </p:txBody>
      </p:sp>
      <p:sp>
        <p:nvSpPr>
          <p:cNvPr id="3" name="コンテンツ プレースホルダ 2">
            <a:extLst>
              <a:ext uri="{FF2B5EF4-FFF2-40B4-BE49-F238E27FC236}">
                <a16:creationId xmlns:a16="http://schemas.microsoft.com/office/drawing/2014/main" id="{2683368C-0146-4A98-8339-5B7E776AF15A}"/>
              </a:ext>
            </a:extLst>
          </p:cNvPr>
          <p:cNvSpPr>
            <a:spLocks noGrp="1"/>
          </p:cNvSpPr>
          <p:nvPr>
            <p:ph idx="1"/>
          </p:nvPr>
        </p:nvSpPr>
        <p:spPr/>
        <p:txBody>
          <a:bodyPr rtlCol="0">
            <a:normAutofit fontScale="92500" lnSpcReduction="20000"/>
          </a:bodyPr>
          <a:lstStyle/>
          <a:p>
            <a:pPr eaLnBrk="1" fontAlgn="auto" hangingPunct="1">
              <a:spcAft>
                <a:spcPts val="0"/>
              </a:spcAft>
              <a:defRPr/>
            </a:pPr>
            <a:endParaRPr lang="en-US" altLang="ja-JP" dirty="0"/>
          </a:p>
          <a:p>
            <a:pPr eaLnBrk="1" fontAlgn="auto" hangingPunct="1">
              <a:spcAft>
                <a:spcPts val="0"/>
              </a:spcAft>
              <a:defRPr/>
            </a:pPr>
            <a:endParaRPr lang="en-US" altLang="ja-JP" dirty="0"/>
          </a:p>
          <a:p>
            <a:pPr eaLnBrk="1" fontAlgn="auto" hangingPunct="1">
              <a:spcAft>
                <a:spcPts val="0"/>
              </a:spcAft>
              <a:defRPr/>
            </a:pPr>
            <a:endParaRPr lang="en-US" altLang="ja-JP" dirty="0"/>
          </a:p>
          <a:p>
            <a:pPr eaLnBrk="1" fontAlgn="auto" hangingPunct="1">
              <a:spcAft>
                <a:spcPts val="0"/>
              </a:spcAft>
              <a:defRPr/>
            </a:pPr>
            <a:endParaRPr lang="en-US" altLang="ja-JP" dirty="0"/>
          </a:p>
          <a:p>
            <a:pPr eaLnBrk="1" fontAlgn="auto" hangingPunct="1">
              <a:spcAft>
                <a:spcPts val="0"/>
              </a:spcAft>
              <a:defRPr/>
            </a:pPr>
            <a:endParaRPr lang="en-US" altLang="ja-JP" dirty="0"/>
          </a:p>
          <a:p>
            <a:pPr lvl="1" eaLnBrk="1" fontAlgn="auto" hangingPunct="1">
              <a:spcAft>
                <a:spcPts val="0"/>
              </a:spcAft>
              <a:defRPr/>
            </a:pPr>
            <a:endParaRPr lang="en-US" altLang="ja-JP" dirty="0"/>
          </a:p>
          <a:p>
            <a:pPr eaLnBrk="1" fontAlgn="auto" hangingPunct="1">
              <a:spcAft>
                <a:spcPts val="0"/>
              </a:spcAft>
              <a:defRPr/>
            </a:pPr>
            <a:endParaRPr lang="en-US" altLang="ja-JP" dirty="0"/>
          </a:p>
          <a:p>
            <a:pPr eaLnBrk="1" fontAlgn="auto" hangingPunct="1">
              <a:spcAft>
                <a:spcPts val="0"/>
              </a:spcAft>
              <a:defRPr/>
            </a:pPr>
            <a:endParaRPr lang="en-US" altLang="ja-JP" sz="1600" dirty="0"/>
          </a:p>
          <a:p>
            <a:pPr eaLnBrk="1" fontAlgn="auto" hangingPunct="1">
              <a:spcAft>
                <a:spcPts val="0"/>
              </a:spcAft>
              <a:buFont typeface="Wingdings" pitchFamily="2" charset="2"/>
              <a:buNone/>
              <a:defRPr/>
            </a:pPr>
            <a:r>
              <a:rPr lang="ja-JP" altLang="en-US" sz="1600" dirty="0"/>
              <a:t>　　　　　　　　　　</a:t>
            </a:r>
            <a:r>
              <a:rPr lang="ja-JP" altLang="ja-JP" dirty="0"/>
              <a:t>　</a:t>
            </a:r>
            <a:endParaRPr lang="ja-JP" altLang="en-US" dirty="0"/>
          </a:p>
        </p:txBody>
      </p:sp>
      <p:pic>
        <p:nvPicPr>
          <p:cNvPr id="21508" name="Picture 2" descr="http://www2.kankyo.metro.tokyo.jp/kouhou/fuukei/each/4img/4_l4.jpg">
            <a:extLst>
              <a:ext uri="{FF2B5EF4-FFF2-40B4-BE49-F238E27FC236}">
                <a16:creationId xmlns:a16="http://schemas.microsoft.com/office/drawing/2014/main" id="{1FD4BB34-0056-4C81-AF64-234486CC5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52513"/>
            <a:ext cx="514985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descr="C:\Users\kanken296\Desktop\和波2010.12.9以降ファイル一式\公開\P7010193.JPG">
            <a:extLst>
              <a:ext uri="{FF2B5EF4-FFF2-40B4-BE49-F238E27FC236}">
                <a16:creationId xmlns:a16="http://schemas.microsoft.com/office/drawing/2014/main" id="{8BE5941A-B87C-4C90-83BF-275A91BA9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787" y="1435239"/>
            <a:ext cx="52038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テキスト ボックス 6">
            <a:extLst>
              <a:ext uri="{FF2B5EF4-FFF2-40B4-BE49-F238E27FC236}">
                <a16:creationId xmlns:a16="http://schemas.microsoft.com/office/drawing/2014/main" id="{8378D338-4031-418C-A495-C0B7261F1BA1}"/>
              </a:ext>
            </a:extLst>
          </p:cNvPr>
          <p:cNvSpPr txBox="1">
            <a:spLocks noChangeArrowheads="1"/>
          </p:cNvSpPr>
          <p:nvPr/>
        </p:nvSpPr>
        <p:spPr bwMode="auto">
          <a:xfrm>
            <a:off x="250825" y="4579243"/>
            <a:ext cx="273585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Arial" panose="020B0604020202020204" pitchFamily="34" charset="0"/>
              </a:rPr>
              <a:t>1979</a:t>
            </a:r>
            <a:r>
              <a:rPr lang="ja-JP" altLang="ja-JP" sz="2400" dirty="0">
                <a:latin typeface="Arial" panose="020B0604020202020204" pitchFamily="34" charset="0"/>
              </a:rPr>
              <a:t>年の多摩川</a:t>
            </a:r>
            <a:endParaRPr lang="en-US" altLang="ja-JP" sz="2400" dirty="0">
              <a:latin typeface="Arial" panose="020B0604020202020204" pitchFamily="34" charset="0"/>
            </a:endParaRPr>
          </a:p>
          <a:p>
            <a:pPr eaLnBrk="1" hangingPunct="1">
              <a:spcBef>
                <a:spcPct val="0"/>
              </a:spcBef>
              <a:buFontTx/>
              <a:buNone/>
            </a:pPr>
            <a:r>
              <a:rPr lang="ja-JP" altLang="en-US" sz="2000" dirty="0">
                <a:latin typeface="Arial" panose="020B0604020202020204" pitchFamily="34" charset="0"/>
              </a:rPr>
              <a:t>　</a:t>
            </a:r>
            <a:r>
              <a:rPr lang="ja-JP" altLang="ja-JP" sz="2000" dirty="0">
                <a:latin typeface="Arial" panose="020B0604020202020204" pitchFamily="34" charset="0"/>
              </a:rPr>
              <a:t>（写真：</a:t>
            </a:r>
            <a:r>
              <a:rPr lang="ja-JP" altLang="en-US" sz="2000" dirty="0">
                <a:latin typeface="Arial" panose="020B0604020202020204" pitchFamily="34" charset="0"/>
              </a:rPr>
              <a:t>都</a:t>
            </a:r>
            <a:r>
              <a:rPr lang="ja-JP" altLang="ja-JP" sz="2000" dirty="0">
                <a:latin typeface="Arial" panose="020B0604020202020204" pitchFamily="34" charset="0"/>
              </a:rPr>
              <a:t>環境局）</a:t>
            </a:r>
            <a:endParaRPr lang="ja-JP" altLang="en-US" sz="2000" dirty="0">
              <a:latin typeface="Arial" panose="020B0604020202020204" pitchFamily="34" charset="0"/>
            </a:endParaRPr>
          </a:p>
        </p:txBody>
      </p:sp>
      <p:sp>
        <p:nvSpPr>
          <p:cNvPr id="8" name="テキスト ボックス 7">
            <a:extLst>
              <a:ext uri="{FF2B5EF4-FFF2-40B4-BE49-F238E27FC236}">
                <a16:creationId xmlns:a16="http://schemas.microsoft.com/office/drawing/2014/main" id="{76F17141-0EC0-448D-AE03-0058865DD20D}"/>
              </a:ext>
            </a:extLst>
          </p:cNvPr>
          <p:cNvSpPr txBox="1">
            <a:spLocks noChangeArrowheads="1"/>
          </p:cNvSpPr>
          <p:nvPr/>
        </p:nvSpPr>
        <p:spPr bwMode="auto">
          <a:xfrm>
            <a:off x="4014788" y="5387975"/>
            <a:ext cx="4968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latin typeface="Arial" panose="020B0604020202020204" pitchFamily="34" charset="0"/>
              </a:rPr>
              <a:t>水質改善した</a:t>
            </a:r>
            <a:r>
              <a:rPr lang="ja-JP" altLang="ja-JP" sz="2400" dirty="0">
                <a:latin typeface="Arial" panose="020B0604020202020204" pitchFamily="34" charset="0"/>
              </a:rPr>
              <a:t>多摩川</a:t>
            </a:r>
            <a:r>
              <a:rPr lang="ja-JP" altLang="en-US" sz="2400" dirty="0">
                <a:latin typeface="Arial" panose="020B0604020202020204" pitchFamily="34" charset="0"/>
              </a:rPr>
              <a:t>・（</a:t>
            </a:r>
            <a:r>
              <a:rPr lang="en-US" altLang="ja-JP" sz="2400" dirty="0">
                <a:latin typeface="Arial" panose="020B0604020202020204" pitchFamily="34" charset="0"/>
              </a:rPr>
              <a:t>2008</a:t>
            </a:r>
            <a:r>
              <a:rPr lang="ja-JP" altLang="en-US" sz="2400" dirty="0">
                <a:latin typeface="Arial" panose="020B0604020202020204" pitchFamily="34" charset="0"/>
              </a:rPr>
              <a:t>年）</a:t>
            </a:r>
            <a:r>
              <a:rPr lang="ja-JP" altLang="ja-JP" sz="2400" dirty="0">
                <a:latin typeface="Arial" panose="020B0604020202020204" pitchFamily="34" charset="0"/>
              </a:rPr>
              <a:t>　</a:t>
            </a:r>
            <a:endParaRPr lang="ja-JP" altLang="en-US" sz="2400" dirty="0">
              <a:latin typeface="Arial" panose="020B0604020202020204" pitchFamily="34" charset="0"/>
            </a:endParaRPr>
          </a:p>
        </p:txBody>
      </p:sp>
      <p:sp>
        <p:nvSpPr>
          <p:cNvPr id="10" name="テキスト ボックス 9">
            <a:extLst>
              <a:ext uri="{FF2B5EF4-FFF2-40B4-BE49-F238E27FC236}">
                <a16:creationId xmlns:a16="http://schemas.microsoft.com/office/drawing/2014/main" id="{DC60E3D5-0174-4A30-8B45-7805123DA168}"/>
              </a:ext>
            </a:extLst>
          </p:cNvPr>
          <p:cNvSpPr txBox="1"/>
          <p:nvPr/>
        </p:nvSpPr>
        <p:spPr>
          <a:xfrm>
            <a:off x="250825" y="5934075"/>
            <a:ext cx="8893175" cy="707886"/>
          </a:xfrm>
          <a:prstGeom prst="rect">
            <a:avLst/>
          </a:prstGeom>
          <a:noFill/>
        </p:spPr>
        <p:txBody>
          <a:bodyPr>
            <a:spAutoFit/>
          </a:bodyPr>
          <a:lstStyle/>
          <a:p>
            <a:pPr>
              <a:defRPr/>
            </a:pPr>
            <a:r>
              <a:rPr lang="ja-JP" altLang="en-US" sz="2000" dirty="0"/>
              <a:t>「膨大な負荷量が、排水の規制と下水道の整備の効果で減少し、下流域の水質が着実に改善された。」</a:t>
            </a:r>
            <a:r>
              <a:rPr lang="ja-JP" altLang="en-US" sz="1200" dirty="0"/>
              <a:t>　土屋隆夫　多摩川の水質改善</a:t>
            </a:r>
            <a:r>
              <a:rPr lang="en-US" altLang="ja-JP" sz="1200" dirty="0">
                <a:latin typeface="+mj-ea"/>
              </a:rPr>
              <a:t>, </a:t>
            </a:r>
            <a:r>
              <a:rPr lang="ja-JP" altLang="en-US" sz="1200" dirty="0">
                <a:latin typeface="+mj-ea"/>
              </a:rPr>
              <a:t>月刊「水」</a:t>
            </a:r>
            <a:r>
              <a:rPr lang="en-US" altLang="ja-JP" sz="1200" dirty="0">
                <a:latin typeface="+mj-ea"/>
              </a:rPr>
              <a:t>,Vol46,No6,24-27,(2004). </a:t>
            </a:r>
            <a:r>
              <a:rPr lang="ja-JP" altLang="en-US" sz="1200" dirty="0"/>
              <a:t>　</a:t>
            </a:r>
            <a:endParaRPr lang="ja-JP" altLang="en-US" dirty="0"/>
          </a:p>
        </p:txBody>
      </p:sp>
      <p:sp>
        <p:nvSpPr>
          <p:cNvPr id="9" name="スライド番号プレースホルダー 3">
            <a:extLst>
              <a:ext uri="{FF2B5EF4-FFF2-40B4-BE49-F238E27FC236}">
                <a16:creationId xmlns:a16="http://schemas.microsoft.com/office/drawing/2014/main" id="{339E0E4C-1FCE-49CA-9D88-49B962F03FBC}"/>
              </a:ext>
            </a:extLst>
          </p:cNvPr>
          <p:cNvSpPr txBox="1">
            <a:spLocks/>
          </p:cNvSpPr>
          <p:nvPr/>
        </p:nvSpPr>
        <p:spPr bwMode="auto">
          <a:xfrm>
            <a:off x="6667538" y="1981200"/>
            <a:ext cx="1432854" cy="367679"/>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algn="ctr">
              <a:defRPr/>
            </a:pPr>
            <a:r>
              <a:rPr lang="ja-JP" altLang="en-US" sz="1800" dirty="0"/>
              <a:t>東急東横線</a:t>
            </a:r>
            <a:endParaRPr lang="en-US" altLang="ja-JP"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D9DD09-4B41-40F2-B0FD-0F6E314AEC60}"/>
              </a:ext>
            </a:extLst>
          </p:cNvPr>
          <p:cNvSpPr>
            <a:spLocks noGrp="1"/>
          </p:cNvSpPr>
          <p:nvPr>
            <p:ph type="title"/>
          </p:nvPr>
        </p:nvSpPr>
        <p:spPr>
          <a:xfrm>
            <a:off x="468660" y="152400"/>
            <a:ext cx="8206680" cy="756320"/>
          </a:xfrm>
        </p:spPr>
        <p:txBody>
          <a:bodyPr/>
          <a:lstStyle/>
          <a:p>
            <a:r>
              <a:rPr lang="en-US" altLang="ja-JP" sz="4000" dirty="0">
                <a:solidFill>
                  <a:schemeClr val="tx1"/>
                </a:solidFill>
                <a:latin typeface="+mn-ea"/>
                <a:ea typeface="+mn-ea"/>
              </a:rPr>
              <a:t>1993</a:t>
            </a:r>
            <a:r>
              <a:rPr lang="ja-JP" altLang="en-US" sz="4000" dirty="0">
                <a:solidFill>
                  <a:schemeClr val="tx1"/>
                </a:solidFill>
                <a:latin typeface="+mn-ea"/>
                <a:ea typeface="+mn-ea"/>
              </a:rPr>
              <a:t>年都議会</a:t>
            </a:r>
            <a:endParaRPr kumimoji="1" lang="ja-JP" altLang="en-US" sz="2800" dirty="0">
              <a:solidFill>
                <a:schemeClr val="tx1"/>
              </a:solidFill>
              <a:latin typeface="+mn-ea"/>
              <a:ea typeface="+mn-ea"/>
            </a:endParaRPr>
          </a:p>
        </p:txBody>
      </p:sp>
      <p:sp>
        <p:nvSpPr>
          <p:cNvPr id="3" name="コンテンツ プレースホルダー 2">
            <a:extLst>
              <a:ext uri="{FF2B5EF4-FFF2-40B4-BE49-F238E27FC236}">
                <a16:creationId xmlns:a16="http://schemas.microsoft.com/office/drawing/2014/main" id="{51ED838D-A014-452D-BD0F-9F04D8917542}"/>
              </a:ext>
            </a:extLst>
          </p:cNvPr>
          <p:cNvSpPr>
            <a:spLocks noGrp="1"/>
          </p:cNvSpPr>
          <p:nvPr>
            <p:ph idx="1"/>
          </p:nvPr>
        </p:nvSpPr>
        <p:spPr>
          <a:xfrm>
            <a:off x="468660" y="1052736"/>
            <a:ext cx="7989540" cy="4968552"/>
          </a:xfrm>
        </p:spPr>
        <p:txBody>
          <a:bodyPr/>
          <a:lstStyle/>
          <a:p>
            <a:pPr>
              <a:spcBef>
                <a:spcPct val="50000"/>
              </a:spcBef>
              <a:buFontTx/>
              <a:buNone/>
            </a:pPr>
            <a:r>
              <a:rPr lang="ja-JP" altLang="en-US" sz="2800" b="1" dirty="0">
                <a:solidFill>
                  <a:schemeClr val="tx1"/>
                </a:solidFill>
                <a:latin typeface="+mn-ea"/>
                <a:ea typeface="+mn-ea"/>
              </a:rPr>
              <a:t>　玉川浄水場を上水浄水場として再開するための</a:t>
            </a:r>
            <a:endParaRPr lang="en-US" altLang="ja-JP" sz="2800" b="1" dirty="0">
              <a:solidFill>
                <a:schemeClr val="tx1"/>
              </a:solidFill>
              <a:latin typeface="+mn-ea"/>
              <a:ea typeface="+mn-ea"/>
            </a:endParaRPr>
          </a:p>
          <a:p>
            <a:pPr>
              <a:spcBef>
                <a:spcPct val="50000"/>
              </a:spcBef>
              <a:buFontTx/>
              <a:buNone/>
            </a:pPr>
            <a:r>
              <a:rPr lang="ja-JP" altLang="en-US" sz="2800" b="1" dirty="0">
                <a:solidFill>
                  <a:schemeClr val="tx1"/>
                </a:solidFill>
                <a:latin typeface="+mn-ea"/>
                <a:ea typeface="+mn-ea"/>
              </a:rPr>
              <a:t>３条件を明らかにした。</a:t>
            </a:r>
            <a:endParaRPr lang="en-US" altLang="ja-JP" sz="2800" b="1" dirty="0">
              <a:solidFill>
                <a:schemeClr val="tx1"/>
              </a:solidFill>
              <a:latin typeface="+mn-ea"/>
              <a:ea typeface="+mn-ea"/>
            </a:endParaRPr>
          </a:p>
          <a:p>
            <a:pPr>
              <a:spcBef>
                <a:spcPct val="50000"/>
              </a:spcBef>
              <a:buFontTx/>
              <a:buNone/>
            </a:pPr>
            <a:r>
              <a:rPr lang="ja-JP" altLang="en-US" sz="2800" b="1" dirty="0">
                <a:latin typeface="+mn-ea"/>
              </a:rPr>
              <a:t>①</a:t>
            </a:r>
            <a:r>
              <a:rPr lang="ja-JP" altLang="en-US" sz="2800" b="1" dirty="0">
                <a:latin typeface="+mn-ea"/>
                <a:cs typeface="Times New Roman" panose="02020603050405020304" pitchFamily="18" charset="0"/>
              </a:rPr>
              <a:t>  </a:t>
            </a:r>
            <a:r>
              <a:rPr lang="ja-JP" altLang="en-US" sz="2800" b="1" dirty="0">
                <a:latin typeface="+mn-ea"/>
              </a:rPr>
              <a:t>多摩川中流域の</a:t>
            </a:r>
            <a:r>
              <a:rPr lang="en-US" altLang="ja-JP" sz="2800" b="1" dirty="0">
                <a:latin typeface="+mn-ea"/>
              </a:rPr>
              <a:t>BOD</a:t>
            </a:r>
            <a:r>
              <a:rPr lang="ja-JP" altLang="en-US" sz="2800" b="1" dirty="0">
                <a:latin typeface="+mn-ea"/>
              </a:rPr>
              <a:t>水質が環境基準Ｂ類型基準を満足すること。　</a:t>
            </a:r>
            <a:r>
              <a:rPr lang="ja-JP" altLang="en-US" b="1" dirty="0">
                <a:solidFill>
                  <a:srgbClr val="0070C0"/>
                </a:solidFill>
                <a:latin typeface="+mn-ea"/>
              </a:rPr>
              <a:t>→　達成済み</a:t>
            </a:r>
          </a:p>
          <a:p>
            <a:pPr>
              <a:spcBef>
                <a:spcPct val="50000"/>
              </a:spcBef>
              <a:buFontTx/>
              <a:buNone/>
            </a:pPr>
            <a:r>
              <a:rPr lang="ja-JP" altLang="en-US" sz="2800" b="1" dirty="0">
                <a:latin typeface="+mn-ea"/>
              </a:rPr>
              <a:t>②</a:t>
            </a:r>
            <a:r>
              <a:rPr lang="ja-JP" altLang="en-US" sz="2800" b="1" dirty="0">
                <a:latin typeface="+mn-ea"/>
                <a:cs typeface="Times New Roman" panose="02020603050405020304" pitchFamily="18" charset="0"/>
              </a:rPr>
              <a:t> </a:t>
            </a:r>
            <a:r>
              <a:rPr lang="ja-JP" altLang="en-US" sz="2800" b="1" dirty="0">
                <a:latin typeface="+mn-ea"/>
              </a:rPr>
              <a:t>下水混入率が高い原水に対する浄水処理方式の確立　 </a:t>
            </a:r>
            <a:r>
              <a:rPr lang="ja-JP" altLang="en-US" b="1" dirty="0">
                <a:solidFill>
                  <a:srgbClr val="0070C0"/>
                </a:solidFill>
                <a:latin typeface="+mn-ea"/>
              </a:rPr>
              <a:t>→　達成済み</a:t>
            </a:r>
          </a:p>
          <a:p>
            <a:pPr>
              <a:spcBef>
                <a:spcPct val="50000"/>
              </a:spcBef>
              <a:buFontTx/>
              <a:buNone/>
            </a:pPr>
            <a:r>
              <a:rPr lang="ja-JP" altLang="en-US" sz="2800" b="1" dirty="0">
                <a:latin typeface="+mn-ea"/>
              </a:rPr>
              <a:t>③</a:t>
            </a:r>
            <a:r>
              <a:rPr lang="ja-JP" altLang="en-US" sz="2800" b="1" dirty="0">
                <a:latin typeface="+mn-ea"/>
                <a:cs typeface="Times New Roman" panose="02020603050405020304" pitchFamily="18" charset="0"/>
              </a:rPr>
              <a:t>  </a:t>
            </a:r>
            <a:r>
              <a:rPr lang="ja-JP" altLang="en-US" sz="2800" b="1" dirty="0">
                <a:latin typeface="+mn-ea"/>
              </a:rPr>
              <a:t>再開に対する都民からのコンセンサスを得る。</a:t>
            </a:r>
          </a:p>
          <a:p>
            <a:pPr>
              <a:spcBef>
                <a:spcPct val="50000"/>
              </a:spcBef>
              <a:buFontTx/>
              <a:buNone/>
            </a:pPr>
            <a:r>
              <a:rPr lang="ja-JP" altLang="en-US" sz="3200" b="1" dirty="0">
                <a:solidFill>
                  <a:srgbClr val="FF0000"/>
                </a:solidFill>
                <a:latin typeface="ＭＳ 明朝" panose="02020609040205080304" pitchFamily="17" charset="-128"/>
                <a:ea typeface="ＭＳ 明朝" panose="02020609040205080304" pitchFamily="17" charset="-128"/>
              </a:rPr>
              <a:t>　　　　</a:t>
            </a:r>
            <a:r>
              <a:rPr lang="ja-JP" altLang="en-US" sz="3200" b="1" dirty="0">
                <a:latin typeface="+mn-ea"/>
              </a:rPr>
              <a:t> →　</a:t>
            </a:r>
            <a:r>
              <a:rPr lang="ja-JP" altLang="en-US" sz="3200" b="1" dirty="0">
                <a:solidFill>
                  <a:srgbClr val="FF0000"/>
                </a:solidFill>
                <a:latin typeface="+mn-ea"/>
              </a:rPr>
              <a:t>手付かず　</a:t>
            </a:r>
          </a:p>
          <a:p>
            <a:endParaRPr kumimoji="1" lang="ja-JP" altLang="en-US" dirty="0"/>
          </a:p>
        </p:txBody>
      </p:sp>
      <p:sp>
        <p:nvSpPr>
          <p:cNvPr id="4" name="スライド番号プレースホルダー 3">
            <a:extLst>
              <a:ext uri="{FF2B5EF4-FFF2-40B4-BE49-F238E27FC236}">
                <a16:creationId xmlns:a16="http://schemas.microsoft.com/office/drawing/2014/main" id="{60560FC3-4BCE-4B3D-A77D-925E4F927902}"/>
              </a:ext>
            </a:extLst>
          </p:cNvPr>
          <p:cNvSpPr>
            <a:spLocks noGrp="1"/>
          </p:cNvSpPr>
          <p:nvPr>
            <p:ph type="sldNum" sz="quarter" idx="12"/>
          </p:nvPr>
        </p:nvSpPr>
        <p:spPr/>
        <p:txBody>
          <a:bodyPr/>
          <a:lstStyle/>
          <a:p>
            <a:pPr>
              <a:defRPr/>
            </a:pPr>
            <a:fld id="{0546291F-6C2D-4BC1-AE86-45669EDBCB4D}" type="slidenum">
              <a:rPr lang="en-US" altLang="ja-JP" smtClean="0"/>
              <a:pPr>
                <a:defRPr/>
              </a:pPr>
              <a:t>12</a:t>
            </a:fld>
            <a:endParaRPr lang="en-US" altLang="ja-JP" dirty="0"/>
          </a:p>
        </p:txBody>
      </p:sp>
    </p:spTree>
    <p:extLst>
      <p:ext uri="{BB962C8B-B14F-4D97-AF65-F5344CB8AC3E}">
        <p14:creationId xmlns:p14="http://schemas.microsoft.com/office/powerpoint/2010/main" val="2796403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EC6D96-6011-420D-914C-AD6AEB7AF1A4}"/>
              </a:ext>
            </a:extLst>
          </p:cNvPr>
          <p:cNvSpPr>
            <a:spLocks noGrp="1"/>
          </p:cNvSpPr>
          <p:nvPr>
            <p:ph type="title"/>
          </p:nvPr>
        </p:nvSpPr>
        <p:spPr>
          <a:xfrm>
            <a:off x="685800" y="332656"/>
            <a:ext cx="7772400" cy="1143000"/>
          </a:xfrm>
        </p:spPr>
        <p:txBody>
          <a:bodyPr/>
          <a:lstStyle/>
          <a:p>
            <a:r>
              <a:rPr lang="ja-JP" altLang="en-US" sz="4400" dirty="0">
                <a:latin typeface="+mn-ea"/>
                <a:ea typeface="+mn-ea"/>
              </a:rPr>
              <a:t>水道局が検討していること</a:t>
            </a:r>
            <a:endParaRPr kumimoji="1" lang="ja-JP" altLang="en-US" dirty="0"/>
          </a:p>
        </p:txBody>
      </p:sp>
      <p:sp>
        <p:nvSpPr>
          <p:cNvPr id="3" name="コンテンツ プレースホルダー 2">
            <a:extLst>
              <a:ext uri="{FF2B5EF4-FFF2-40B4-BE49-F238E27FC236}">
                <a16:creationId xmlns:a16="http://schemas.microsoft.com/office/drawing/2014/main" id="{F261CC74-EC3B-4BD8-922F-2E565A8624D6}"/>
              </a:ext>
            </a:extLst>
          </p:cNvPr>
          <p:cNvSpPr>
            <a:spLocks noGrp="1"/>
          </p:cNvSpPr>
          <p:nvPr>
            <p:ph idx="1"/>
          </p:nvPr>
        </p:nvSpPr>
        <p:spPr>
          <a:xfrm>
            <a:off x="685800" y="1371600"/>
            <a:ext cx="7772400" cy="5009728"/>
          </a:xfrm>
        </p:spPr>
        <p:txBody>
          <a:bodyPr/>
          <a:lstStyle/>
          <a:p>
            <a:pPr>
              <a:buFont typeface="Wingdings" panose="05000000000000000000" pitchFamily="2" charset="2"/>
              <a:buChar char="p"/>
              <a:defRPr/>
            </a:pPr>
            <a:r>
              <a:rPr lang="ja-JP" altLang="en-US" sz="2300" dirty="0">
                <a:latin typeface="+mn-ea"/>
              </a:rPr>
              <a:t>局外との調整</a:t>
            </a:r>
            <a:endParaRPr lang="en-US" altLang="ja-JP" sz="2300" dirty="0">
              <a:latin typeface="+mn-ea"/>
            </a:endParaRPr>
          </a:p>
          <a:p>
            <a:pPr marL="696912">
              <a:buFont typeface="Arial" panose="020B0604020202020204" pitchFamily="34" charset="0"/>
              <a:buChar char="•"/>
              <a:defRPr/>
            </a:pPr>
            <a:r>
              <a:rPr lang="ja-JP" altLang="en-US" sz="2300" dirty="0">
                <a:latin typeface="+mn-ea"/>
              </a:rPr>
              <a:t>施設の撤去に係る管理者との協議・手続（河川・道路・公園の各管理者及び民地所有者）</a:t>
            </a:r>
            <a:endParaRPr lang="en-US" altLang="ja-JP" sz="2300" dirty="0">
              <a:latin typeface="+mn-ea"/>
            </a:endParaRPr>
          </a:p>
          <a:p>
            <a:pPr marL="696912">
              <a:buFont typeface="Arial" panose="020B0604020202020204" pitchFamily="34" charset="0"/>
              <a:buChar char="•"/>
              <a:defRPr/>
            </a:pPr>
            <a:r>
              <a:rPr lang="ja-JP" altLang="en-US" sz="2300" dirty="0">
                <a:solidFill>
                  <a:srgbClr val="FF0000"/>
                </a:solidFill>
                <a:latin typeface="+mn-ea"/>
              </a:rPr>
              <a:t>土地の処分</a:t>
            </a:r>
            <a:endParaRPr lang="en-US" altLang="ja-JP" sz="2300" dirty="0">
              <a:solidFill>
                <a:srgbClr val="FF0000"/>
              </a:solidFill>
              <a:latin typeface="+mn-ea"/>
            </a:endParaRPr>
          </a:p>
          <a:p>
            <a:pPr marL="696912">
              <a:buFont typeface="Arial" panose="020B0604020202020204" pitchFamily="34" charset="0"/>
              <a:buChar char="•"/>
              <a:defRPr/>
            </a:pPr>
            <a:r>
              <a:rPr lang="ja-JP" altLang="en-US" sz="2300" dirty="0">
                <a:solidFill>
                  <a:srgbClr val="FF0000"/>
                </a:solidFill>
                <a:latin typeface="+mn-ea"/>
              </a:rPr>
              <a:t>施設の廃止や跡地利用等に係る地元区への説明等</a:t>
            </a:r>
            <a:endParaRPr lang="en-US" altLang="ja-JP" sz="2300" dirty="0">
              <a:solidFill>
                <a:srgbClr val="FF0000"/>
              </a:solidFill>
              <a:latin typeface="+mn-ea"/>
            </a:endParaRPr>
          </a:p>
          <a:p>
            <a:pPr>
              <a:buFont typeface="Wingdings" panose="05000000000000000000" pitchFamily="2" charset="2"/>
              <a:buChar char="p"/>
              <a:defRPr/>
            </a:pPr>
            <a:r>
              <a:rPr lang="ja-JP" altLang="en-US" sz="2300" dirty="0">
                <a:latin typeface="+mn-ea"/>
              </a:rPr>
              <a:t>局内の調整・検討</a:t>
            </a:r>
            <a:endParaRPr lang="en-US" altLang="ja-JP" sz="2300" dirty="0">
              <a:latin typeface="+mn-ea"/>
            </a:endParaRPr>
          </a:p>
          <a:p>
            <a:pPr marL="628650" lvl="1" indent="-274638">
              <a:buFont typeface="Arial" panose="020B0604020202020204" pitchFamily="34" charset="0"/>
              <a:buChar char="•"/>
              <a:defRPr/>
            </a:pPr>
            <a:r>
              <a:rPr lang="ja-JP" altLang="en-US" sz="2300" dirty="0">
                <a:latin typeface="+mn-ea"/>
              </a:rPr>
              <a:t>企業用固定資産の用途廃止等の決定に向けた調整や資料作成</a:t>
            </a:r>
            <a:endParaRPr lang="en-US" altLang="ja-JP" sz="2300" dirty="0">
              <a:latin typeface="+mn-ea"/>
            </a:endParaRPr>
          </a:p>
          <a:p>
            <a:pPr marL="628650" lvl="1" indent="-274638">
              <a:buFont typeface="Arial" panose="020B0604020202020204" pitchFamily="34" charset="0"/>
              <a:buChar char="•"/>
              <a:defRPr/>
            </a:pPr>
            <a:r>
              <a:rPr lang="ja-JP" altLang="en-US" sz="2300" dirty="0">
                <a:latin typeface="+mn-ea"/>
              </a:rPr>
              <a:t>調布取水堰・玉川給水所等に係る今後の管理・運用の検討</a:t>
            </a:r>
            <a:endParaRPr lang="en-US" altLang="ja-JP" sz="2300" dirty="0">
              <a:latin typeface="+mn-ea"/>
            </a:endParaRPr>
          </a:p>
          <a:p>
            <a:pPr marL="628650" lvl="1" indent="-274638">
              <a:buFont typeface="Arial" panose="020B0604020202020204" pitchFamily="34" charset="0"/>
              <a:buChar char="•"/>
              <a:defRPr/>
            </a:pPr>
            <a:r>
              <a:rPr lang="ja-JP" altLang="en-US" sz="2300" dirty="0">
                <a:latin typeface="+mn-ea"/>
              </a:rPr>
              <a:t>撤去等の設計・施工に向けた調整</a:t>
            </a:r>
            <a:endParaRPr lang="en-US" altLang="ja-JP" sz="2300" dirty="0">
              <a:latin typeface="+mn-ea"/>
            </a:endParaRPr>
          </a:p>
          <a:p>
            <a:pPr marL="628650" lvl="1" indent="-274638">
              <a:buFont typeface="Arial" panose="020B0604020202020204" pitchFamily="34" charset="0"/>
              <a:buChar char="•"/>
              <a:defRPr/>
            </a:pPr>
            <a:r>
              <a:rPr lang="ja-JP" altLang="en-US" sz="2300" dirty="0">
                <a:latin typeface="+mn-ea"/>
              </a:rPr>
              <a:t>現況調査や基礎検討の実施等</a:t>
            </a:r>
            <a:endParaRPr lang="en-US" altLang="ja-JP" sz="2300" dirty="0">
              <a:latin typeface="+mn-ea"/>
            </a:endParaRPr>
          </a:p>
          <a:p>
            <a:endParaRPr kumimoji="1" lang="ja-JP" altLang="en-US" dirty="0">
              <a:latin typeface="+mn-ea"/>
            </a:endParaRPr>
          </a:p>
        </p:txBody>
      </p:sp>
      <p:sp>
        <p:nvSpPr>
          <p:cNvPr id="4" name="スライド番号プレースホルダー 3">
            <a:extLst>
              <a:ext uri="{FF2B5EF4-FFF2-40B4-BE49-F238E27FC236}">
                <a16:creationId xmlns:a16="http://schemas.microsoft.com/office/drawing/2014/main" id="{4E0F0274-07A7-4BEF-BA33-CCAF38FB95D1}"/>
              </a:ext>
            </a:extLst>
          </p:cNvPr>
          <p:cNvSpPr>
            <a:spLocks noGrp="1"/>
          </p:cNvSpPr>
          <p:nvPr>
            <p:ph type="sldNum" sz="quarter" idx="12"/>
          </p:nvPr>
        </p:nvSpPr>
        <p:spPr/>
        <p:txBody>
          <a:bodyPr/>
          <a:lstStyle/>
          <a:p>
            <a:pPr>
              <a:defRPr/>
            </a:pPr>
            <a:fld id="{0546291F-6C2D-4BC1-AE86-45669EDBCB4D}" type="slidenum">
              <a:rPr lang="en-US" altLang="ja-JP" smtClean="0"/>
              <a:pPr>
                <a:defRPr/>
              </a:pPr>
              <a:t>13</a:t>
            </a:fld>
            <a:endParaRPr lang="en-US" altLang="ja-JP" dirty="0"/>
          </a:p>
        </p:txBody>
      </p:sp>
    </p:spTree>
    <p:extLst>
      <p:ext uri="{BB962C8B-B14F-4D97-AF65-F5344CB8AC3E}">
        <p14:creationId xmlns:p14="http://schemas.microsoft.com/office/powerpoint/2010/main" val="87080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1B660D-4582-4556-A3ED-6E6A8CFC286F}"/>
              </a:ext>
            </a:extLst>
          </p:cNvPr>
          <p:cNvSpPr>
            <a:spLocks noGrp="1"/>
          </p:cNvSpPr>
          <p:nvPr>
            <p:ph type="title"/>
          </p:nvPr>
        </p:nvSpPr>
        <p:spPr>
          <a:xfrm>
            <a:off x="685800" y="404664"/>
            <a:ext cx="7772400" cy="659160"/>
          </a:xfrm>
        </p:spPr>
        <p:txBody>
          <a:bodyPr/>
          <a:lstStyle/>
          <a:p>
            <a:r>
              <a:rPr kumimoji="1" lang="ja-JP" altLang="en-US" dirty="0"/>
              <a:t>私たちの提案</a:t>
            </a:r>
          </a:p>
        </p:txBody>
      </p:sp>
      <p:sp>
        <p:nvSpPr>
          <p:cNvPr id="3" name="コンテンツ プレースホルダー 2">
            <a:extLst>
              <a:ext uri="{FF2B5EF4-FFF2-40B4-BE49-F238E27FC236}">
                <a16:creationId xmlns:a16="http://schemas.microsoft.com/office/drawing/2014/main" id="{EDC53B88-705D-4954-9248-6A391FDFFFFE}"/>
              </a:ext>
            </a:extLst>
          </p:cNvPr>
          <p:cNvSpPr>
            <a:spLocks noGrp="1"/>
          </p:cNvSpPr>
          <p:nvPr>
            <p:ph idx="1"/>
          </p:nvPr>
        </p:nvSpPr>
        <p:spPr>
          <a:xfrm>
            <a:off x="685800" y="1153160"/>
            <a:ext cx="8134672" cy="5334000"/>
          </a:xfrm>
          <a:ln>
            <a:solidFill>
              <a:schemeClr val="accent1"/>
            </a:solidFill>
          </a:ln>
        </p:spPr>
        <p:txBody>
          <a:bodyPr/>
          <a:lstStyle/>
          <a:p>
            <a:r>
              <a:rPr kumimoji="1" lang="ja-JP" altLang="en-US" dirty="0"/>
              <a:t>玉川浄水場の浄水機能を残して、多摩川の水を使い続ける。</a:t>
            </a:r>
            <a:endParaRPr kumimoji="1" lang="en-US" altLang="ja-JP" dirty="0"/>
          </a:p>
          <a:p>
            <a:r>
              <a:rPr lang="ja-JP" altLang="en-US" dirty="0"/>
              <a:t>世田谷区の自立型防災拠点のモデル施設とする。</a:t>
            </a:r>
            <a:endParaRPr lang="en-US" altLang="ja-JP" dirty="0"/>
          </a:p>
          <a:p>
            <a:r>
              <a:rPr kumimoji="1" lang="ja-JP" altLang="en-US" dirty="0"/>
              <a:t>再生可能エネルギーを活用した浄化施設とする。</a:t>
            </a:r>
            <a:endParaRPr kumimoji="1" lang="en-US" altLang="ja-JP" dirty="0"/>
          </a:p>
          <a:p>
            <a:r>
              <a:rPr lang="ja-JP" altLang="en-US" dirty="0"/>
              <a:t>水道水だけでなく環境用水としての活用　　</a:t>
            </a:r>
            <a:br>
              <a:rPr lang="en-US" altLang="ja-JP" dirty="0"/>
            </a:br>
            <a:r>
              <a:rPr lang="ja-JP" altLang="en-US" dirty="0"/>
              <a:t>→　防災拠点内に「せせらぎ公園」設置など</a:t>
            </a:r>
            <a:endParaRPr lang="en-US" altLang="ja-JP" dirty="0"/>
          </a:p>
          <a:p>
            <a:r>
              <a:rPr kumimoji="1" lang="ja-JP" altLang="en-US" dirty="0"/>
              <a:t>プールを併設して、災害時のトイレ用水に利用する。</a:t>
            </a:r>
          </a:p>
          <a:p>
            <a:pPr marL="0" indent="0">
              <a:buNone/>
            </a:pPr>
            <a:r>
              <a:rPr lang="ja-JP" altLang="en-US" dirty="0"/>
              <a:t>　　　　　　</a:t>
            </a:r>
            <a:endParaRPr lang="en-US" altLang="ja-JP" dirty="0">
              <a:solidFill>
                <a:srgbClr val="FF0000"/>
              </a:solidFill>
            </a:endParaRPr>
          </a:p>
        </p:txBody>
      </p:sp>
      <p:sp>
        <p:nvSpPr>
          <p:cNvPr id="4" name="スライド番号プレースホルダー 3">
            <a:extLst>
              <a:ext uri="{FF2B5EF4-FFF2-40B4-BE49-F238E27FC236}">
                <a16:creationId xmlns:a16="http://schemas.microsoft.com/office/drawing/2014/main" id="{35795EE6-5F1C-493D-AA0A-E7295B55BD4A}"/>
              </a:ext>
            </a:extLst>
          </p:cNvPr>
          <p:cNvSpPr>
            <a:spLocks noGrp="1"/>
          </p:cNvSpPr>
          <p:nvPr>
            <p:ph type="sldNum" sz="quarter" idx="12"/>
          </p:nvPr>
        </p:nvSpPr>
        <p:spPr/>
        <p:txBody>
          <a:bodyPr/>
          <a:lstStyle/>
          <a:p>
            <a:pPr>
              <a:defRPr/>
            </a:pPr>
            <a:fld id="{0546291F-6C2D-4BC1-AE86-45669EDBCB4D}" type="slidenum">
              <a:rPr lang="en-US" altLang="ja-JP" smtClean="0"/>
              <a:pPr>
                <a:defRPr/>
              </a:pPr>
              <a:t>14</a:t>
            </a:fld>
            <a:endParaRPr lang="en-US" altLang="ja-JP" dirty="0"/>
          </a:p>
        </p:txBody>
      </p:sp>
    </p:spTree>
    <p:extLst>
      <p:ext uri="{BB962C8B-B14F-4D97-AF65-F5344CB8AC3E}">
        <p14:creationId xmlns:p14="http://schemas.microsoft.com/office/powerpoint/2010/main" val="354041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A9FD643-B827-4AC2-98FD-AD52F79AD28C}"/>
              </a:ext>
            </a:extLst>
          </p:cNvPr>
          <p:cNvSpPr>
            <a:spLocks noGrp="1"/>
          </p:cNvSpPr>
          <p:nvPr>
            <p:ph type="sldNum" sz="quarter" idx="12"/>
          </p:nvPr>
        </p:nvSpPr>
        <p:spPr/>
        <p:txBody>
          <a:bodyPr/>
          <a:lstStyle/>
          <a:p>
            <a:pPr>
              <a:defRPr/>
            </a:pPr>
            <a:fld id="{0546291F-6C2D-4BC1-AE86-45669EDBCB4D}" type="slidenum">
              <a:rPr lang="en-US" altLang="ja-JP" smtClean="0"/>
              <a:pPr>
                <a:defRPr/>
              </a:pPr>
              <a:t>15</a:t>
            </a:fld>
            <a:endParaRPr lang="en-US" altLang="ja-JP"/>
          </a:p>
        </p:txBody>
      </p:sp>
      <p:sp>
        <p:nvSpPr>
          <p:cNvPr id="2" name="タイトル 1">
            <a:extLst>
              <a:ext uri="{FF2B5EF4-FFF2-40B4-BE49-F238E27FC236}">
                <a16:creationId xmlns:a16="http://schemas.microsoft.com/office/drawing/2014/main" id="{A1EF3A95-F41D-4BFD-824B-EA4B9D2545E1}"/>
              </a:ext>
            </a:extLst>
          </p:cNvPr>
          <p:cNvSpPr>
            <a:spLocks noGrp="1"/>
          </p:cNvSpPr>
          <p:nvPr>
            <p:ph type="title"/>
          </p:nvPr>
        </p:nvSpPr>
        <p:spPr>
          <a:xfrm>
            <a:off x="2639874" y="43562"/>
            <a:ext cx="4259202" cy="443136"/>
          </a:xfrm>
        </p:spPr>
        <p:txBody>
          <a:bodyPr/>
          <a:lstStyle/>
          <a:p>
            <a:r>
              <a:rPr kumimoji="1" lang="ja-JP" altLang="en-US" sz="2400" dirty="0"/>
              <a:t>自立型防災拠点のイメージ</a:t>
            </a:r>
          </a:p>
        </p:txBody>
      </p:sp>
      <p:pic>
        <p:nvPicPr>
          <p:cNvPr id="1026" name="Picture 2" descr="ソース画像を表示">
            <a:extLst>
              <a:ext uri="{FF2B5EF4-FFF2-40B4-BE49-F238E27FC236}">
                <a16:creationId xmlns:a16="http://schemas.microsoft.com/office/drawing/2014/main" id="{E07FC4EE-8BAC-42F1-92C1-B0003B78691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06602" y="586840"/>
            <a:ext cx="3200888" cy="26640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5D35A6F-E362-4492-B443-0475E050B0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02" y="500170"/>
            <a:ext cx="57150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ソース画像を表示">
            <a:extLst>
              <a:ext uri="{FF2B5EF4-FFF2-40B4-BE49-F238E27FC236}">
                <a16:creationId xmlns:a16="http://schemas.microsoft.com/office/drawing/2014/main" id="{F0B8EDB0-D3D0-4843-9E8B-E4C12E2CE0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02" y="2839380"/>
            <a:ext cx="2448272" cy="23244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無料イラスト せせらぎ公園 に対する画像結果">
            <a:extLst>
              <a:ext uri="{FF2B5EF4-FFF2-40B4-BE49-F238E27FC236}">
                <a16:creationId xmlns:a16="http://schemas.microsoft.com/office/drawing/2014/main" id="{73F020FE-3728-4E61-AA43-6841E3F2D9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4591" y="3463384"/>
            <a:ext cx="27813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ソース画像を表示">
            <a:extLst>
              <a:ext uri="{FF2B5EF4-FFF2-40B4-BE49-F238E27FC236}">
                <a16:creationId xmlns:a16="http://schemas.microsoft.com/office/drawing/2014/main" id="{B0FBEEE8-9FAD-4BFA-832B-C1F75C0127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268" y="5114184"/>
            <a:ext cx="1640135" cy="164013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ソース画像を表示">
            <a:extLst>
              <a:ext uri="{FF2B5EF4-FFF2-40B4-BE49-F238E27FC236}">
                <a16:creationId xmlns:a16="http://schemas.microsoft.com/office/drawing/2014/main" id="{60BED722-A682-4972-9EEA-F72E47CE48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4251" y="543595"/>
            <a:ext cx="1817897" cy="155485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48" name="Picture 24" descr="ソース画像を表示">
            <a:extLst>
              <a:ext uri="{FF2B5EF4-FFF2-40B4-BE49-F238E27FC236}">
                <a16:creationId xmlns:a16="http://schemas.microsoft.com/office/drawing/2014/main" id="{6F1F2D73-2861-4973-BCE6-A3CA0F1554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8216" y="2895610"/>
            <a:ext cx="4572000" cy="21653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ソース画像を表示">
            <a:extLst>
              <a:ext uri="{FF2B5EF4-FFF2-40B4-BE49-F238E27FC236}">
                <a16:creationId xmlns:a16="http://schemas.microsoft.com/office/drawing/2014/main" id="{AE525676-C985-410C-BD92-3EFD0448EB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602" y="5220093"/>
            <a:ext cx="3898261" cy="1594345"/>
          </a:xfrm>
          <a:prstGeom prst="rect">
            <a:avLst/>
          </a:prstGeom>
          <a:noFill/>
          <a:extLst>
            <a:ext uri="{909E8E84-426E-40DD-AFC4-6F175D3DCCD1}">
              <a14:hiddenFill xmlns:a14="http://schemas.microsoft.com/office/drawing/2010/main">
                <a:solidFill>
                  <a:srgbClr val="FFFFFF"/>
                </a:solidFill>
              </a14:hiddenFill>
            </a:ext>
          </a:extLst>
        </p:spPr>
      </p:pic>
      <p:sp>
        <p:nvSpPr>
          <p:cNvPr id="21" name="タイトル 1">
            <a:extLst>
              <a:ext uri="{FF2B5EF4-FFF2-40B4-BE49-F238E27FC236}">
                <a16:creationId xmlns:a16="http://schemas.microsoft.com/office/drawing/2014/main" id="{930E3F62-3483-4B42-9BC9-14028CF4B6F5}"/>
              </a:ext>
            </a:extLst>
          </p:cNvPr>
          <p:cNvSpPr txBox="1">
            <a:spLocks/>
          </p:cNvSpPr>
          <p:nvPr/>
        </p:nvSpPr>
        <p:spPr bwMode="auto">
          <a:xfrm>
            <a:off x="6518567" y="5712935"/>
            <a:ext cx="1742231" cy="51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r>
              <a:rPr lang="ja-JP" altLang="en-US" sz="1200" dirty="0"/>
              <a:t>イラストの出典：</a:t>
            </a:r>
            <a:r>
              <a:rPr lang="en-US" altLang="ja-JP" sz="1200" dirty="0"/>
              <a:t>https://www.bing.com/images/search?view=</a:t>
            </a:r>
            <a:endParaRPr lang="ja-JP" altLang="en-US" sz="1200" dirty="0"/>
          </a:p>
        </p:txBody>
      </p:sp>
      <p:sp>
        <p:nvSpPr>
          <p:cNvPr id="6" name="矢印: 右 5">
            <a:extLst>
              <a:ext uri="{FF2B5EF4-FFF2-40B4-BE49-F238E27FC236}">
                <a16:creationId xmlns:a16="http://schemas.microsoft.com/office/drawing/2014/main" id="{A54284BD-4727-478E-BC3E-E66A80E2610A}"/>
              </a:ext>
            </a:extLst>
          </p:cNvPr>
          <p:cNvSpPr/>
          <p:nvPr/>
        </p:nvSpPr>
        <p:spPr>
          <a:xfrm flipH="1" flipV="1">
            <a:off x="3923928" y="6116133"/>
            <a:ext cx="658340" cy="264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138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41DF1B-D06A-4D69-9558-6BB661387BDC}"/>
              </a:ext>
            </a:extLst>
          </p:cNvPr>
          <p:cNvSpPr>
            <a:spLocks noGrp="1"/>
          </p:cNvSpPr>
          <p:nvPr>
            <p:ph type="title"/>
          </p:nvPr>
        </p:nvSpPr>
        <p:spPr/>
        <p:txBody>
          <a:bodyPr/>
          <a:lstStyle/>
          <a:p>
            <a:r>
              <a:rPr kumimoji="1" lang="ja-JP" altLang="en-US" dirty="0"/>
              <a:t>世田谷区は県レベルの人口</a:t>
            </a:r>
            <a:br>
              <a:rPr kumimoji="1" lang="en-US" altLang="ja-JP" dirty="0"/>
            </a:br>
            <a:r>
              <a:rPr kumimoji="1" lang="ja-JP" altLang="en-US" sz="3200" dirty="0"/>
              <a:t>自立型防災拠点モデル事業の影響大</a:t>
            </a:r>
          </a:p>
        </p:txBody>
      </p:sp>
      <p:sp>
        <p:nvSpPr>
          <p:cNvPr id="3" name="コンテンツ プレースホルダー 2">
            <a:extLst>
              <a:ext uri="{FF2B5EF4-FFF2-40B4-BE49-F238E27FC236}">
                <a16:creationId xmlns:a16="http://schemas.microsoft.com/office/drawing/2014/main" id="{FA018A3B-0E11-431C-8702-673ABB18A26E}"/>
              </a:ext>
            </a:extLst>
          </p:cNvPr>
          <p:cNvSpPr>
            <a:spLocks noGrp="1"/>
          </p:cNvSpPr>
          <p:nvPr>
            <p:ph idx="1"/>
          </p:nvPr>
        </p:nvSpPr>
        <p:spPr>
          <a:xfrm>
            <a:off x="685800" y="2133600"/>
            <a:ext cx="7416824" cy="4114800"/>
          </a:xfrm>
        </p:spPr>
        <p:txBody>
          <a:bodyPr/>
          <a:lstStyle/>
          <a:p>
            <a:r>
              <a:rPr kumimoji="1" lang="en-US" altLang="ja-JP" dirty="0">
                <a:latin typeface="+mn-ea"/>
              </a:rPr>
              <a:t>2022</a:t>
            </a:r>
            <a:r>
              <a:rPr kumimoji="1" lang="ja-JP" altLang="en-US" dirty="0">
                <a:latin typeface="+mn-ea"/>
              </a:rPr>
              <a:t>年</a:t>
            </a:r>
            <a:r>
              <a:rPr kumimoji="1" lang="en-US" altLang="ja-JP" dirty="0">
                <a:latin typeface="+mn-ea"/>
              </a:rPr>
              <a:t>1</a:t>
            </a:r>
            <a:r>
              <a:rPr kumimoji="1" lang="ja-JP" altLang="en-US" dirty="0">
                <a:latin typeface="+mn-ea"/>
              </a:rPr>
              <a:t>月の世田谷区内全域の人口は</a:t>
            </a:r>
            <a:endParaRPr kumimoji="1" lang="en-US" altLang="ja-JP" dirty="0">
              <a:latin typeface="+mn-ea"/>
            </a:endParaRPr>
          </a:p>
          <a:p>
            <a:pPr marL="0" indent="0">
              <a:buNone/>
            </a:pPr>
            <a:r>
              <a:rPr lang="ja-JP" altLang="en-US" dirty="0">
                <a:latin typeface="+mn-ea"/>
              </a:rPr>
              <a:t>　　</a:t>
            </a:r>
            <a:r>
              <a:rPr kumimoji="1" lang="en-US" altLang="ja-JP" dirty="0">
                <a:solidFill>
                  <a:srgbClr val="FF0000"/>
                </a:solidFill>
                <a:latin typeface="+mn-ea"/>
              </a:rPr>
              <a:t>91</a:t>
            </a:r>
            <a:r>
              <a:rPr kumimoji="1" lang="ja-JP" altLang="en-US" dirty="0">
                <a:solidFill>
                  <a:srgbClr val="FF0000"/>
                </a:solidFill>
                <a:latin typeface="+mn-ea"/>
              </a:rPr>
              <a:t>万</a:t>
            </a:r>
            <a:r>
              <a:rPr kumimoji="1" lang="en-US" altLang="ja-JP" dirty="0">
                <a:solidFill>
                  <a:srgbClr val="FF0000"/>
                </a:solidFill>
                <a:latin typeface="+mn-ea"/>
              </a:rPr>
              <a:t>6200</a:t>
            </a:r>
            <a:r>
              <a:rPr kumimoji="1" lang="ja-JP" altLang="en-US" dirty="0">
                <a:solidFill>
                  <a:srgbClr val="FF0000"/>
                </a:solidFill>
                <a:latin typeface="+mn-ea"/>
              </a:rPr>
              <a:t>人　</a:t>
            </a:r>
            <a:r>
              <a:rPr kumimoji="1" lang="en-US" altLang="ja-JP" dirty="0">
                <a:latin typeface="+mn-ea"/>
              </a:rPr>
              <a:t>23</a:t>
            </a:r>
            <a:r>
              <a:rPr kumimoji="1" lang="ja-JP" altLang="en-US" dirty="0">
                <a:latin typeface="+mn-ea"/>
              </a:rPr>
              <a:t>区で</a:t>
            </a:r>
            <a:r>
              <a:rPr kumimoji="1" lang="en-US" altLang="ja-JP" dirty="0">
                <a:latin typeface="+mn-ea"/>
              </a:rPr>
              <a:t>1</a:t>
            </a:r>
            <a:r>
              <a:rPr kumimoji="1" lang="ja-JP" altLang="en-US" dirty="0">
                <a:latin typeface="+mn-ea"/>
              </a:rPr>
              <a:t>位</a:t>
            </a:r>
            <a:endParaRPr kumimoji="1" lang="en-US" altLang="ja-JP" dirty="0">
              <a:latin typeface="+mn-ea"/>
            </a:endParaRPr>
          </a:p>
          <a:p>
            <a:pPr marL="0" indent="0">
              <a:buNone/>
            </a:pPr>
            <a:r>
              <a:rPr lang="ja-JP" altLang="en-US" sz="2000" dirty="0">
                <a:effectLst/>
                <a:latin typeface="+mn-ea"/>
                <a:cs typeface="Times New Roman" panose="02020603050405020304" pitchFamily="18" charset="0"/>
              </a:rPr>
              <a:t>　　　</a:t>
            </a:r>
            <a:endParaRPr lang="en-US" altLang="ja-JP" sz="2000" dirty="0">
              <a:latin typeface="+mn-ea"/>
            </a:endParaRPr>
          </a:p>
          <a:p>
            <a:pPr marL="0" indent="0">
              <a:buNone/>
            </a:pPr>
            <a:r>
              <a:rPr lang="ja-JP" altLang="en-US" sz="2000" dirty="0">
                <a:effectLst/>
                <a:latin typeface="+mn-ea"/>
                <a:cs typeface="Times New Roman" panose="02020603050405020304" pitchFamily="18" charset="0"/>
              </a:rPr>
              <a:t>　　　　</a:t>
            </a:r>
            <a:r>
              <a:rPr lang="ja-JP" altLang="ja-JP" sz="2000" dirty="0">
                <a:effectLst/>
                <a:latin typeface="+mn-ea"/>
                <a:cs typeface="Times New Roman" panose="02020603050405020304" pitchFamily="18" charset="0"/>
              </a:rPr>
              <a:t>山梨県：</a:t>
            </a:r>
            <a:r>
              <a:rPr lang="en-US" altLang="ja-JP" sz="2000" dirty="0">
                <a:effectLst/>
                <a:latin typeface="+mn-ea"/>
                <a:cs typeface="Times New Roman" panose="02020603050405020304" pitchFamily="18" charset="0"/>
              </a:rPr>
              <a:t>81</a:t>
            </a:r>
            <a:r>
              <a:rPr lang="ja-JP" altLang="ja-JP" sz="2000" dirty="0">
                <a:effectLst/>
                <a:latin typeface="+mn-ea"/>
                <a:cs typeface="Times New Roman" panose="02020603050405020304" pitchFamily="18" charset="0"/>
              </a:rPr>
              <a:t>万人</a:t>
            </a:r>
            <a:endParaRPr lang="en-US" altLang="ja-JP" sz="2000" dirty="0">
              <a:effectLst/>
              <a:latin typeface="+mn-ea"/>
              <a:cs typeface="Times New Roman" panose="02020603050405020304" pitchFamily="18" charset="0"/>
            </a:endParaRPr>
          </a:p>
          <a:p>
            <a:pPr marL="0" indent="0">
              <a:buNone/>
            </a:pPr>
            <a:r>
              <a:rPr lang="ja-JP" altLang="en-US" sz="2000" dirty="0">
                <a:latin typeface="+mn-ea"/>
                <a:cs typeface="Times New Roman" panose="02020603050405020304" pitchFamily="18" charset="0"/>
              </a:rPr>
              <a:t>　　　　</a:t>
            </a:r>
            <a:r>
              <a:rPr lang="ja-JP" altLang="ja-JP" sz="2000" dirty="0">
                <a:effectLst/>
                <a:latin typeface="+mn-ea"/>
                <a:cs typeface="Times New Roman" panose="02020603050405020304" pitchFamily="18" charset="0"/>
              </a:rPr>
              <a:t>福井</a:t>
            </a:r>
            <a:r>
              <a:rPr lang="ja-JP" altLang="en-US" sz="2000" dirty="0">
                <a:effectLst/>
                <a:latin typeface="+mn-ea"/>
                <a:cs typeface="Times New Roman" panose="02020603050405020304" pitchFamily="18" charset="0"/>
              </a:rPr>
              <a:t>県</a:t>
            </a:r>
            <a:r>
              <a:rPr lang="ja-JP" altLang="ja-JP" sz="2000" dirty="0">
                <a:effectLst/>
                <a:latin typeface="+mn-ea"/>
                <a:cs typeface="Times New Roman" panose="02020603050405020304" pitchFamily="18" charset="0"/>
              </a:rPr>
              <a:t>：</a:t>
            </a:r>
            <a:r>
              <a:rPr lang="en-US" altLang="ja-JP" sz="2000" dirty="0">
                <a:effectLst/>
                <a:latin typeface="+mn-ea"/>
                <a:cs typeface="Times New Roman" panose="02020603050405020304" pitchFamily="18" charset="0"/>
              </a:rPr>
              <a:t>77</a:t>
            </a:r>
            <a:r>
              <a:rPr lang="ja-JP" altLang="ja-JP" sz="2000" dirty="0">
                <a:effectLst/>
                <a:latin typeface="+mn-ea"/>
                <a:cs typeface="Times New Roman" panose="02020603050405020304" pitchFamily="18" charset="0"/>
              </a:rPr>
              <a:t>万人</a:t>
            </a:r>
            <a:endParaRPr lang="en-US" altLang="ja-JP" sz="2000" dirty="0">
              <a:effectLst/>
              <a:latin typeface="+mn-ea"/>
              <a:cs typeface="Times New Roman" panose="02020603050405020304" pitchFamily="18" charset="0"/>
            </a:endParaRPr>
          </a:p>
          <a:p>
            <a:pPr marL="0" indent="0">
              <a:buNone/>
            </a:pPr>
            <a:r>
              <a:rPr lang="ja-JP" altLang="en-US" sz="2000" dirty="0">
                <a:latin typeface="+mn-ea"/>
                <a:cs typeface="Times New Roman" panose="02020603050405020304" pitchFamily="18" charset="0"/>
              </a:rPr>
              <a:t>　　　　</a:t>
            </a:r>
            <a:r>
              <a:rPr lang="ja-JP" altLang="ja-JP" sz="2000" dirty="0">
                <a:effectLst/>
                <a:latin typeface="+mn-ea"/>
                <a:cs typeface="Times New Roman" panose="02020603050405020304" pitchFamily="18" charset="0"/>
              </a:rPr>
              <a:t>徳島</a:t>
            </a:r>
            <a:r>
              <a:rPr lang="ja-JP" altLang="en-US" sz="2000" dirty="0">
                <a:effectLst/>
                <a:latin typeface="+mn-ea"/>
                <a:cs typeface="Times New Roman" panose="02020603050405020304" pitchFamily="18" charset="0"/>
              </a:rPr>
              <a:t>県</a:t>
            </a:r>
            <a:r>
              <a:rPr lang="ja-JP" altLang="ja-JP" sz="2000" dirty="0">
                <a:effectLst/>
                <a:latin typeface="+mn-ea"/>
                <a:cs typeface="Times New Roman" panose="02020603050405020304" pitchFamily="18" charset="0"/>
              </a:rPr>
              <a:t>：</a:t>
            </a:r>
            <a:r>
              <a:rPr lang="en-US" altLang="ja-JP" sz="2000" dirty="0">
                <a:effectLst/>
                <a:latin typeface="+mn-ea"/>
                <a:cs typeface="Times New Roman" panose="02020603050405020304" pitchFamily="18" charset="0"/>
              </a:rPr>
              <a:t>72</a:t>
            </a:r>
            <a:r>
              <a:rPr lang="ja-JP" altLang="ja-JP" sz="2000" dirty="0">
                <a:effectLst/>
                <a:latin typeface="+mn-ea"/>
                <a:cs typeface="Times New Roman" panose="02020603050405020304" pitchFamily="18" charset="0"/>
              </a:rPr>
              <a:t>万人</a:t>
            </a:r>
            <a:endParaRPr lang="en-US" altLang="ja-JP" sz="2000" dirty="0">
              <a:effectLst/>
              <a:latin typeface="+mn-ea"/>
              <a:cs typeface="Times New Roman" panose="02020603050405020304" pitchFamily="18" charset="0"/>
            </a:endParaRPr>
          </a:p>
          <a:p>
            <a:pPr marL="0" indent="0">
              <a:buNone/>
            </a:pPr>
            <a:r>
              <a:rPr lang="ja-JP" altLang="en-US" sz="2000" dirty="0">
                <a:latin typeface="+mn-ea"/>
                <a:cs typeface="Times New Roman" panose="02020603050405020304" pitchFamily="18" charset="0"/>
              </a:rPr>
              <a:t>　　　　</a:t>
            </a:r>
            <a:r>
              <a:rPr lang="ja-JP" altLang="ja-JP" sz="2000" dirty="0">
                <a:effectLst/>
                <a:latin typeface="+mn-ea"/>
                <a:cs typeface="Times New Roman" panose="02020603050405020304" pitchFamily="18" charset="0"/>
              </a:rPr>
              <a:t>高知</a:t>
            </a:r>
            <a:r>
              <a:rPr lang="ja-JP" altLang="en-US" sz="2000" dirty="0">
                <a:effectLst/>
                <a:latin typeface="+mn-ea"/>
                <a:cs typeface="Times New Roman" panose="02020603050405020304" pitchFamily="18" charset="0"/>
              </a:rPr>
              <a:t>県</a:t>
            </a:r>
            <a:r>
              <a:rPr lang="ja-JP" altLang="ja-JP" sz="2000" dirty="0">
                <a:effectLst/>
                <a:latin typeface="+mn-ea"/>
                <a:cs typeface="Times New Roman" panose="02020603050405020304" pitchFamily="18" charset="0"/>
              </a:rPr>
              <a:t>：</a:t>
            </a:r>
            <a:r>
              <a:rPr lang="en-US" altLang="ja-JP" sz="2000" dirty="0">
                <a:effectLst/>
                <a:latin typeface="+mn-ea"/>
                <a:cs typeface="Times New Roman" panose="02020603050405020304" pitchFamily="18" charset="0"/>
              </a:rPr>
              <a:t>69</a:t>
            </a:r>
            <a:r>
              <a:rPr lang="ja-JP" altLang="ja-JP" sz="2000" dirty="0">
                <a:effectLst/>
                <a:latin typeface="+mn-ea"/>
                <a:cs typeface="Times New Roman" panose="02020603050405020304" pitchFamily="18" charset="0"/>
              </a:rPr>
              <a:t>万人</a:t>
            </a:r>
            <a:r>
              <a:rPr lang="ja-JP" altLang="en-US" sz="2000" dirty="0">
                <a:effectLst/>
                <a:latin typeface="+mn-ea"/>
                <a:cs typeface="Times New Roman" panose="02020603050405020304" pitchFamily="18" charset="0"/>
              </a:rPr>
              <a:t>　</a:t>
            </a:r>
            <a:endParaRPr lang="en-US" altLang="ja-JP" sz="2000" dirty="0">
              <a:effectLst/>
              <a:latin typeface="+mn-ea"/>
              <a:cs typeface="Times New Roman" panose="02020603050405020304" pitchFamily="18" charset="0"/>
            </a:endParaRPr>
          </a:p>
          <a:p>
            <a:pPr marL="0" indent="0">
              <a:buNone/>
            </a:pPr>
            <a:r>
              <a:rPr lang="ja-JP" altLang="en-US" sz="2000" dirty="0">
                <a:latin typeface="+mn-ea"/>
                <a:cs typeface="Times New Roman" panose="02020603050405020304" pitchFamily="18" charset="0"/>
              </a:rPr>
              <a:t>　　　　</a:t>
            </a:r>
            <a:r>
              <a:rPr lang="ja-JP" altLang="ja-JP" sz="2000" dirty="0">
                <a:effectLst/>
                <a:latin typeface="+mn-ea"/>
                <a:cs typeface="Times New Roman" panose="02020603050405020304" pitchFamily="18" charset="0"/>
              </a:rPr>
              <a:t>島根</a:t>
            </a:r>
            <a:r>
              <a:rPr lang="ja-JP" altLang="en-US" sz="2000" dirty="0">
                <a:effectLst/>
                <a:latin typeface="+mn-ea"/>
                <a:cs typeface="Times New Roman" panose="02020603050405020304" pitchFamily="18" charset="0"/>
              </a:rPr>
              <a:t>県</a:t>
            </a:r>
            <a:r>
              <a:rPr lang="ja-JP" altLang="ja-JP" sz="2000" dirty="0">
                <a:effectLst/>
                <a:latin typeface="+mn-ea"/>
                <a:cs typeface="Times New Roman" panose="02020603050405020304" pitchFamily="18" charset="0"/>
              </a:rPr>
              <a:t>：</a:t>
            </a:r>
            <a:r>
              <a:rPr lang="en-US" altLang="ja-JP" sz="2000" dirty="0">
                <a:effectLst/>
                <a:latin typeface="+mn-ea"/>
                <a:cs typeface="Times New Roman" panose="02020603050405020304" pitchFamily="18" charset="0"/>
              </a:rPr>
              <a:t>67</a:t>
            </a:r>
            <a:r>
              <a:rPr lang="ja-JP" altLang="ja-JP" sz="2000" dirty="0">
                <a:effectLst/>
                <a:latin typeface="+mn-ea"/>
                <a:cs typeface="Times New Roman" panose="02020603050405020304" pitchFamily="18" charset="0"/>
              </a:rPr>
              <a:t>万人</a:t>
            </a:r>
            <a:endParaRPr lang="en-US" altLang="ja-JP" sz="2000" dirty="0">
              <a:effectLst/>
              <a:latin typeface="+mn-ea"/>
              <a:cs typeface="Times New Roman" panose="02020603050405020304" pitchFamily="18" charset="0"/>
            </a:endParaRPr>
          </a:p>
          <a:p>
            <a:pPr marL="0" indent="0">
              <a:buNone/>
            </a:pPr>
            <a:r>
              <a:rPr lang="ja-JP" altLang="en-US" sz="2000" dirty="0">
                <a:latin typeface="+mn-ea"/>
                <a:cs typeface="Times New Roman" panose="02020603050405020304" pitchFamily="18" charset="0"/>
              </a:rPr>
              <a:t>　　　　</a:t>
            </a:r>
            <a:r>
              <a:rPr lang="ja-JP" altLang="ja-JP" sz="2000" dirty="0">
                <a:effectLst/>
                <a:latin typeface="+mn-ea"/>
                <a:cs typeface="Times New Roman" panose="02020603050405020304" pitchFamily="18" charset="0"/>
              </a:rPr>
              <a:t>鳥取</a:t>
            </a:r>
            <a:r>
              <a:rPr lang="ja-JP" altLang="en-US" sz="2000" dirty="0">
                <a:effectLst/>
                <a:latin typeface="+mn-ea"/>
                <a:cs typeface="Times New Roman" panose="02020603050405020304" pitchFamily="18" charset="0"/>
              </a:rPr>
              <a:t>県</a:t>
            </a:r>
            <a:r>
              <a:rPr lang="ja-JP" altLang="ja-JP" sz="2000" dirty="0">
                <a:effectLst/>
                <a:latin typeface="+mn-ea"/>
                <a:cs typeface="Times New Roman" panose="02020603050405020304" pitchFamily="18" charset="0"/>
              </a:rPr>
              <a:t>：</a:t>
            </a:r>
            <a:r>
              <a:rPr lang="en-US" altLang="ja-JP" sz="2000" dirty="0">
                <a:effectLst/>
                <a:latin typeface="+mn-ea"/>
                <a:cs typeface="Times New Roman" panose="02020603050405020304" pitchFamily="18" charset="0"/>
              </a:rPr>
              <a:t>55</a:t>
            </a:r>
            <a:r>
              <a:rPr lang="ja-JP" altLang="ja-JP" sz="2000" dirty="0">
                <a:effectLst/>
                <a:latin typeface="+mn-ea"/>
                <a:cs typeface="Times New Roman" panose="02020603050405020304" pitchFamily="18" charset="0"/>
              </a:rPr>
              <a:t>万人</a:t>
            </a:r>
            <a:endParaRPr lang="en-US" altLang="ja-JP" dirty="0">
              <a:latin typeface="+mn-ea"/>
            </a:endParaRPr>
          </a:p>
          <a:p>
            <a:pPr marL="0" indent="0">
              <a:buNone/>
            </a:pPr>
            <a:r>
              <a:rPr lang="ja-JP" altLang="en-US" sz="1800" dirty="0">
                <a:solidFill>
                  <a:srgbClr val="202122"/>
                </a:solidFill>
                <a:latin typeface="+mn-ea"/>
              </a:rPr>
              <a:t>　　　　　</a:t>
            </a:r>
            <a:r>
              <a:rPr lang="en-US" altLang="ja-JP" sz="1800" dirty="0">
                <a:solidFill>
                  <a:srgbClr val="202122"/>
                </a:solidFill>
                <a:latin typeface="+mn-ea"/>
              </a:rPr>
              <a:t>2020</a:t>
            </a:r>
            <a:r>
              <a:rPr lang="ja-JP" altLang="en-US" sz="1800" dirty="0">
                <a:solidFill>
                  <a:srgbClr val="202122"/>
                </a:solidFill>
                <a:latin typeface="+mn-ea"/>
              </a:rPr>
              <a:t>年（令和</a:t>
            </a:r>
            <a:r>
              <a:rPr lang="en-US" altLang="ja-JP" sz="1800" dirty="0">
                <a:solidFill>
                  <a:srgbClr val="202122"/>
                </a:solidFill>
                <a:latin typeface="+mn-ea"/>
              </a:rPr>
              <a:t>2</a:t>
            </a:r>
            <a:r>
              <a:rPr lang="ja-JP" altLang="en-US" sz="1800" dirty="0">
                <a:solidFill>
                  <a:srgbClr val="202122"/>
                </a:solidFill>
                <a:latin typeface="+mn-ea"/>
              </a:rPr>
              <a:t>年）国勢調査結果</a:t>
            </a:r>
            <a:endParaRPr kumimoji="1" lang="en-US" altLang="ja-JP" sz="1800" dirty="0">
              <a:latin typeface="+mn-ea"/>
            </a:endParaRPr>
          </a:p>
          <a:p>
            <a:endParaRPr kumimoji="1" lang="ja-JP" altLang="en-US" dirty="0"/>
          </a:p>
        </p:txBody>
      </p:sp>
      <p:sp>
        <p:nvSpPr>
          <p:cNvPr id="4" name="スライド番号プレースホルダー 3">
            <a:extLst>
              <a:ext uri="{FF2B5EF4-FFF2-40B4-BE49-F238E27FC236}">
                <a16:creationId xmlns:a16="http://schemas.microsoft.com/office/drawing/2014/main" id="{F109EB8B-3BE9-43A1-A55E-BBD535371BB7}"/>
              </a:ext>
            </a:extLst>
          </p:cNvPr>
          <p:cNvSpPr>
            <a:spLocks noGrp="1"/>
          </p:cNvSpPr>
          <p:nvPr>
            <p:ph type="sldNum" sz="quarter" idx="12"/>
          </p:nvPr>
        </p:nvSpPr>
        <p:spPr/>
        <p:txBody>
          <a:bodyPr/>
          <a:lstStyle/>
          <a:p>
            <a:pPr>
              <a:defRPr/>
            </a:pPr>
            <a:fld id="{0546291F-6C2D-4BC1-AE86-45669EDBCB4D}" type="slidenum">
              <a:rPr lang="en-US" altLang="ja-JP" smtClean="0"/>
              <a:pPr>
                <a:defRPr/>
              </a:pPr>
              <a:t>16</a:t>
            </a:fld>
            <a:endParaRPr lang="en-US" altLang="ja-JP"/>
          </a:p>
        </p:txBody>
      </p:sp>
    </p:spTree>
    <p:extLst>
      <p:ext uri="{BB962C8B-B14F-4D97-AF65-F5344CB8AC3E}">
        <p14:creationId xmlns:p14="http://schemas.microsoft.com/office/powerpoint/2010/main" val="211658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B0FE53-F649-429A-8345-45BA2CE8D47E}"/>
              </a:ext>
            </a:extLst>
          </p:cNvPr>
          <p:cNvSpPr>
            <a:spLocks noGrp="1"/>
          </p:cNvSpPr>
          <p:nvPr>
            <p:ph type="title"/>
          </p:nvPr>
        </p:nvSpPr>
        <p:spPr/>
        <p:txBody>
          <a:bodyPr/>
          <a:lstStyle/>
          <a:p>
            <a:r>
              <a:rPr kumimoji="1" lang="ja-JP" altLang="en-US" dirty="0">
                <a:solidFill>
                  <a:schemeClr val="tx1"/>
                </a:solidFill>
              </a:rPr>
              <a:t>本日の相談内容と提案</a:t>
            </a:r>
          </a:p>
        </p:txBody>
      </p:sp>
      <p:sp>
        <p:nvSpPr>
          <p:cNvPr id="3" name="コンテンツ プレースホルダー 2">
            <a:extLst>
              <a:ext uri="{FF2B5EF4-FFF2-40B4-BE49-F238E27FC236}">
                <a16:creationId xmlns:a16="http://schemas.microsoft.com/office/drawing/2014/main" id="{05CFD8AF-A6AA-4EAF-BBEE-283249DBBD28}"/>
              </a:ext>
            </a:extLst>
          </p:cNvPr>
          <p:cNvSpPr>
            <a:spLocks noGrp="1"/>
          </p:cNvSpPr>
          <p:nvPr>
            <p:ph idx="1"/>
          </p:nvPr>
        </p:nvSpPr>
        <p:spPr/>
        <p:txBody>
          <a:bodyPr/>
          <a:lstStyle/>
          <a:p>
            <a:r>
              <a:rPr kumimoji="1" lang="ja-JP" altLang="en-US" dirty="0"/>
              <a:t>玉川浄水場（世田谷区玉川田園調布）が廃止される。</a:t>
            </a:r>
            <a:endParaRPr kumimoji="1" lang="en-US" altLang="ja-JP" dirty="0"/>
          </a:p>
          <a:p>
            <a:r>
              <a:rPr kumimoji="1" lang="ja-JP" altLang="en-US" dirty="0"/>
              <a:t>玉川浄水場の浄水機能を防災の観点から残したい。</a:t>
            </a:r>
            <a:endParaRPr kumimoji="1" lang="en-US" altLang="ja-JP" dirty="0"/>
          </a:p>
          <a:p>
            <a:r>
              <a:rPr lang="ja-JP" altLang="en-US" dirty="0"/>
              <a:t>敷地は広い。世田谷区が東京都水道局から借用して、自立型の防災拠点にできないか。</a:t>
            </a:r>
            <a:endParaRPr kumimoji="1" lang="ja-JP" altLang="en-US" dirty="0"/>
          </a:p>
        </p:txBody>
      </p:sp>
      <p:sp>
        <p:nvSpPr>
          <p:cNvPr id="4" name="スライド番号プレースホルダー 3">
            <a:extLst>
              <a:ext uri="{FF2B5EF4-FFF2-40B4-BE49-F238E27FC236}">
                <a16:creationId xmlns:a16="http://schemas.microsoft.com/office/drawing/2014/main" id="{5784F37A-F035-434F-B36C-539AA647B147}"/>
              </a:ext>
            </a:extLst>
          </p:cNvPr>
          <p:cNvSpPr>
            <a:spLocks noGrp="1"/>
          </p:cNvSpPr>
          <p:nvPr>
            <p:ph type="sldNum" sz="quarter" idx="12"/>
          </p:nvPr>
        </p:nvSpPr>
        <p:spPr/>
        <p:txBody>
          <a:bodyPr/>
          <a:lstStyle/>
          <a:p>
            <a:pPr>
              <a:defRPr/>
            </a:pPr>
            <a:fld id="{0546291F-6C2D-4BC1-AE86-45669EDBCB4D}" type="slidenum">
              <a:rPr lang="en-US" altLang="ja-JP" smtClean="0"/>
              <a:pPr>
                <a:defRPr/>
              </a:pPr>
              <a:t>2</a:t>
            </a:fld>
            <a:endParaRPr lang="en-US" altLang="ja-JP" dirty="0"/>
          </a:p>
        </p:txBody>
      </p:sp>
    </p:spTree>
    <p:extLst>
      <p:ext uri="{BB962C8B-B14F-4D97-AF65-F5344CB8AC3E}">
        <p14:creationId xmlns:p14="http://schemas.microsoft.com/office/powerpoint/2010/main" val="79146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EA0938D-0D6C-48BF-A48B-81D602AC6D56}"/>
              </a:ext>
            </a:extLst>
          </p:cNvPr>
          <p:cNvSpPr>
            <a:spLocks noGrp="1"/>
          </p:cNvSpPr>
          <p:nvPr>
            <p:ph type="title"/>
          </p:nvPr>
        </p:nvSpPr>
        <p:spPr>
          <a:xfrm>
            <a:off x="685800" y="609600"/>
            <a:ext cx="7772400" cy="803176"/>
          </a:xfrm>
        </p:spPr>
        <p:txBody>
          <a:bodyPr/>
          <a:lstStyle/>
          <a:p>
            <a:r>
              <a:rPr lang="ja-JP" altLang="en-US" dirty="0"/>
              <a:t>世田谷区にとっての玉川浄水場</a:t>
            </a:r>
          </a:p>
        </p:txBody>
      </p:sp>
      <p:sp>
        <p:nvSpPr>
          <p:cNvPr id="4" name="コンテンツ プレースホルダー 3">
            <a:extLst>
              <a:ext uri="{FF2B5EF4-FFF2-40B4-BE49-F238E27FC236}">
                <a16:creationId xmlns:a16="http://schemas.microsoft.com/office/drawing/2014/main" id="{208CEA23-1CF7-427B-A248-B5EE27500A48}"/>
              </a:ext>
            </a:extLst>
          </p:cNvPr>
          <p:cNvSpPr>
            <a:spLocks noGrp="1"/>
          </p:cNvSpPr>
          <p:nvPr>
            <p:ph idx="1"/>
          </p:nvPr>
        </p:nvSpPr>
        <p:spPr>
          <a:xfrm>
            <a:off x="719440" y="1435408"/>
            <a:ext cx="7560840" cy="4691608"/>
          </a:xfrm>
        </p:spPr>
        <p:txBody>
          <a:bodyPr/>
          <a:lstStyle/>
          <a:p>
            <a:pPr marL="452438" indent="-365125"/>
            <a:r>
              <a:rPr lang="ja-JP" altLang="ja-JP" kern="100" dirty="0">
                <a:solidFill>
                  <a:srgbClr val="000000"/>
                </a:solidFill>
                <a:effectLst/>
                <a:latin typeface="+mn-ea"/>
                <a:cs typeface="Times New Roman" panose="02020603050405020304" pitchFamily="18" charset="0"/>
              </a:rPr>
              <a:t>遠く</a:t>
            </a:r>
            <a:r>
              <a:rPr lang="ja-JP" altLang="en-US" kern="100" dirty="0">
                <a:solidFill>
                  <a:srgbClr val="000000"/>
                </a:solidFill>
                <a:effectLst/>
                <a:latin typeface="+mn-ea"/>
                <a:cs typeface="Times New Roman" panose="02020603050405020304" pitchFamily="18" charset="0"/>
              </a:rPr>
              <a:t>離れた</a:t>
            </a:r>
            <a:r>
              <a:rPr lang="ja-JP" altLang="ja-JP" kern="100" dirty="0">
                <a:solidFill>
                  <a:srgbClr val="000000"/>
                </a:solidFill>
                <a:effectLst/>
                <a:latin typeface="+mn-ea"/>
                <a:cs typeface="Times New Roman" panose="02020603050405020304" pitchFamily="18" charset="0"/>
              </a:rPr>
              <a:t>浄水場から配水を受けている世田谷区民にとって、</a:t>
            </a:r>
            <a:r>
              <a:rPr lang="ja-JP" altLang="en-US" kern="100" dirty="0">
                <a:solidFill>
                  <a:srgbClr val="000000"/>
                </a:solidFill>
                <a:effectLst/>
                <a:latin typeface="+mn-ea"/>
                <a:cs typeface="Times New Roman" panose="02020603050405020304" pitchFamily="18" charset="0"/>
              </a:rPr>
              <a:t>足元にある</a:t>
            </a:r>
            <a:r>
              <a:rPr lang="ja-JP" altLang="ja-JP" kern="100" dirty="0">
                <a:effectLst/>
                <a:latin typeface="+mn-ea"/>
                <a:cs typeface="Times New Roman" panose="02020603050405020304" pitchFamily="18" charset="0"/>
              </a:rPr>
              <a:t>「玉川浄水場</a:t>
            </a:r>
            <a:r>
              <a:rPr lang="ja-JP" altLang="en-US" kern="100" dirty="0">
                <a:effectLst/>
                <a:latin typeface="+mn-ea"/>
                <a:cs typeface="Times New Roman" panose="02020603050405020304" pitchFamily="18" charset="0"/>
              </a:rPr>
              <a:t>」が</a:t>
            </a:r>
            <a:r>
              <a:rPr lang="ja-JP" altLang="ja-JP" kern="100" dirty="0">
                <a:effectLst/>
                <a:latin typeface="+mn-ea"/>
                <a:cs typeface="Times New Roman" panose="02020603050405020304" pitchFamily="18" charset="0"/>
              </a:rPr>
              <a:t>廃止</a:t>
            </a:r>
            <a:r>
              <a:rPr lang="ja-JP" altLang="en-US" kern="100" dirty="0">
                <a:effectLst/>
                <a:latin typeface="+mn-ea"/>
                <a:cs typeface="Times New Roman" panose="02020603050405020304" pitchFamily="18" charset="0"/>
              </a:rPr>
              <a:t>されるの</a:t>
            </a:r>
            <a:r>
              <a:rPr lang="ja-JP" altLang="ja-JP" kern="100" dirty="0">
                <a:solidFill>
                  <a:srgbClr val="000000"/>
                </a:solidFill>
                <a:effectLst/>
                <a:latin typeface="+mn-ea"/>
                <a:cs typeface="Times New Roman" panose="02020603050405020304" pitchFamily="18" charset="0"/>
              </a:rPr>
              <a:t>は直下型地震等の</a:t>
            </a:r>
            <a:r>
              <a:rPr lang="ja-JP" altLang="en-US" kern="100" dirty="0">
                <a:solidFill>
                  <a:srgbClr val="000000"/>
                </a:solidFill>
                <a:effectLst/>
                <a:latin typeface="+mn-ea"/>
                <a:cs typeface="Times New Roman" panose="02020603050405020304" pitchFamily="18" charset="0"/>
              </a:rPr>
              <a:t>防災に</a:t>
            </a:r>
            <a:r>
              <a:rPr lang="ja-JP" altLang="ja-JP" kern="100" dirty="0">
                <a:solidFill>
                  <a:srgbClr val="000000"/>
                </a:solidFill>
                <a:effectLst/>
                <a:latin typeface="+mn-ea"/>
                <a:cs typeface="Times New Roman" panose="02020603050405020304" pitchFamily="18" charset="0"/>
              </a:rPr>
              <a:t>大きな悪影響をもたらすのではないか</a:t>
            </a:r>
            <a:r>
              <a:rPr lang="ja-JP" altLang="en-US" kern="100" dirty="0">
                <a:solidFill>
                  <a:srgbClr val="000000"/>
                </a:solidFill>
                <a:effectLst/>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a:p>
            <a:pPr marL="452438" indent="-269875"/>
            <a:r>
              <a:rPr lang="ja-JP" altLang="ja-JP" kern="100" dirty="0">
                <a:solidFill>
                  <a:srgbClr val="000000"/>
                </a:solidFill>
                <a:effectLst/>
                <a:latin typeface="+mn-ea"/>
                <a:cs typeface="Times New Roman" panose="02020603050405020304" pitchFamily="18" charset="0"/>
              </a:rPr>
              <a:t>玉川浄水場は危機管理上の重要な施設であり、</a:t>
            </a:r>
            <a:r>
              <a:rPr lang="ja-JP" altLang="en-US" kern="100" dirty="0">
                <a:solidFill>
                  <a:srgbClr val="000000"/>
                </a:solidFill>
                <a:effectLst/>
                <a:latin typeface="+mn-ea"/>
                <a:cs typeface="Times New Roman" panose="02020603050405020304" pitchFamily="18" charset="0"/>
              </a:rPr>
              <a:t>いつ</a:t>
            </a:r>
            <a:r>
              <a:rPr lang="ja-JP" altLang="ja-JP" kern="100" dirty="0">
                <a:solidFill>
                  <a:srgbClr val="000000"/>
                </a:solidFill>
                <a:effectLst/>
                <a:latin typeface="+mn-ea"/>
                <a:cs typeface="Times New Roman" panose="02020603050405020304" pitchFamily="18" charset="0"/>
              </a:rPr>
              <a:t>でも使えるように日常的な運転</a:t>
            </a:r>
            <a:r>
              <a:rPr lang="ja-JP" altLang="en-US" kern="100" dirty="0">
                <a:solidFill>
                  <a:srgbClr val="000000"/>
                </a:solidFill>
                <a:effectLst/>
                <a:latin typeface="+mn-ea"/>
                <a:cs typeface="Times New Roman" panose="02020603050405020304" pitchFamily="18" charset="0"/>
              </a:rPr>
              <a:t>管理</a:t>
            </a:r>
            <a:r>
              <a:rPr lang="ja-JP" altLang="ja-JP" kern="100" dirty="0">
                <a:solidFill>
                  <a:srgbClr val="000000"/>
                </a:solidFill>
                <a:effectLst/>
                <a:latin typeface="+mn-ea"/>
                <a:cs typeface="Times New Roman" panose="02020603050405020304" pitchFamily="18" charset="0"/>
              </a:rPr>
              <a:t>が必要であると私</a:t>
            </a:r>
            <a:r>
              <a:rPr lang="ja-JP" altLang="en-US" kern="100" dirty="0">
                <a:solidFill>
                  <a:srgbClr val="000000"/>
                </a:solidFill>
                <a:effectLst/>
                <a:latin typeface="+mn-ea"/>
                <a:cs typeface="Times New Roman" panose="02020603050405020304" pitchFamily="18" charset="0"/>
              </a:rPr>
              <a:t>たち</a:t>
            </a:r>
            <a:r>
              <a:rPr lang="ja-JP" altLang="ja-JP" kern="100" dirty="0">
                <a:solidFill>
                  <a:srgbClr val="000000"/>
                </a:solidFill>
                <a:effectLst/>
                <a:latin typeface="+mn-ea"/>
                <a:cs typeface="Times New Roman" panose="02020603050405020304" pitchFamily="18" charset="0"/>
              </a:rPr>
              <a:t>は考えてい</a:t>
            </a:r>
            <a:r>
              <a:rPr lang="ja-JP" altLang="en-US" kern="100" dirty="0">
                <a:solidFill>
                  <a:srgbClr val="000000"/>
                </a:solidFill>
                <a:latin typeface="+mn-ea"/>
                <a:cs typeface="Times New Roman" panose="02020603050405020304" pitchFamily="18" charset="0"/>
              </a:rPr>
              <a:t>る。</a:t>
            </a:r>
            <a:endParaRPr lang="ja-JP" altLang="en-US" dirty="0"/>
          </a:p>
        </p:txBody>
      </p:sp>
      <p:sp>
        <p:nvSpPr>
          <p:cNvPr id="2" name="スライド番号プレースホルダー 1">
            <a:extLst>
              <a:ext uri="{FF2B5EF4-FFF2-40B4-BE49-F238E27FC236}">
                <a16:creationId xmlns:a16="http://schemas.microsoft.com/office/drawing/2014/main" id="{C7590B82-43CF-41E8-BC6B-A48BFEFACDC4}"/>
              </a:ext>
            </a:extLst>
          </p:cNvPr>
          <p:cNvSpPr>
            <a:spLocks noGrp="1"/>
          </p:cNvSpPr>
          <p:nvPr>
            <p:ph type="sldNum" sz="quarter" idx="12"/>
          </p:nvPr>
        </p:nvSpPr>
        <p:spPr/>
        <p:txBody>
          <a:bodyPr/>
          <a:lstStyle/>
          <a:p>
            <a:pPr>
              <a:defRPr/>
            </a:pPr>
            <a:fld id="{3509C45F-F93E-4A66-95D2-C6DEFDE9BF73}" type="slidenum">
              <a:rPr lang="en-US" altLang="ja-JP" smtClean="0"/>
              <a:pPr>
                <a:defRPr/>
              </a:pPr>
              <a:t>3</a:t>
            </a:fld>
            <a:endParaRPr lang="en-US" altLang="ja-JP"/>
          </a:p>
        </p:txBody>
      </p:sp>
    </p:spTree>
    <p:extLst>
      <p:ext uri="{BB962C8B-B14F-4D97-AF65-F5344CB8AC3E}">
        <p14:creationId xmlns:p14="http://schemas.microsoft.com/office/powerpoint/2010/main" val="2108960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3">
            <a:extLst>
              <a:ext uri="{FF2B5EF4-FFF2-40B4-BE49-F238E27FC236}">
                <a16:creationId xmlns:a16="http://schemas.microsoft.com/office/drawing/2014/main" id="{E62EA684-F4F2-4E6D-9F87-7789B19823B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6FF938ED-6090-4A67-BBBA-54DDCBF06B7C}" type="slidenum">
              <a:rPr lang="en-US" altLang="ja-JP" sz="1400" smtClean="0"/>
              <a:pPr>
                <a:spcBef>
                  <a:spcPct val="0"/>
                </a:spcBef>
                <a:buFontTx/>
                <a:buNone/>
              </a:pPr>
              <a:t>4</a:t>
            </a:fld>
            <a:endParaRPr lang="en-US" altLang="ja-JP" sz="1400"/>
          </a:p>
        </p:txBody>
      </p:sp>
      <p:sp>
        <p:nvSpPr>
          <p:cNvPr id="5123" name="Text Box 5">
            <a:extLst>
              <a:ext uri="{FF2B5EF4-FFF2-40B4-BE49-F238E27FC236}">
                <a16:creationId xmlns:a16="http://schemas.microsoft.com/office/drawing/2014/main" id="{D2B04756-6929-44C2-8831-B73151445901}"/>
              </a:ext>
            </a:extLst>
          </p:cNvPr>
          <p:cNvSpPr txBox="1">
            <a:spLocks noChangeArrowheads="1"/>
          </p:cNvSpPr>
          <p:nvPr/>
        </p:nvSpPr>
        <p:spPr bwMode="auto">
          <a:xfrm>
            <a:off x="1331640" y="170329"/>
            <a:ext cx="5867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dirty="0">
                <a:latin typeface="+mn-ea"/>
                <a:ea typeface="+mn-ea"/>
              </a:rPr>
              <a:t>玉川浄水場と調布取水堰の位置</a:t>
            </a:r>
          </a:p>
        </p:txBody>
      </p:sp>
      <p:grpSp>
        <p:nvGrpSpPr>
          <p:cNvPr id="5124" name="Group 9">
            <a:extLst>
              <a:ext uri="{FF2B5EF4-FFF2-40B4-BE49-F238E27FC236}">
                <a16:creationId xmlns:a16="http://schemas.microsoft.com/office/drawing/2014/main" id="{7D106F20-0891-4575-ABD7-31E99F4E8383}"/>
              </a:ext>
            </a:extLst>
          </p:cNvPr>
          <p:cNvGrpSpPr>
            <a:grpSpLocks/>
          </p:cNvGrpSpPr>
          <p:nvPr/>
        </p:nvGrpSpPr>
        <p:grpSpPr bwMode="auto">
          <a:xfrm>
            <a:off x="4114800" y="2971800"/>
            <a:ext cx="0" cy="0"/>
            <a:chOff x="0" y="0"/>
            <a:chExt cx="0" cy="0"/>
          </a:xfrm>
        </p:grpSpPr>
        <p:sp>
          <p:nvSpPr>
            <p:cNvPr id="5130" name="Rectangle 8">
              <a:extLst>
                <a:ext uri="{FF2B5EF4-FFF2-40B4-BE49-F238E27FC236}">
                  <a16:creationId xmlns:a16="http://schemas.microsoft.com/office/drawing/2014/main" id="{37A0EE7C-FD42-47F1-A726-2A38ECF4ADF9}"/>
                </a:ext>
              </a:extLst>
            </p:cNvPr>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5131" name="Rectangle 7">
              <a:extLst>
                <a:ext uri="{FF2B5EF4-FFF2-40B4-BE49-F238E27FC236}">
                  <a16:creationId xmlns:a16="http://schemas.microsoft.com/office/drawing/2014/main" id="{FE72F82B-134F-4147-80A0-2B7C6893B72D}"/>
                </a:ext>
              </a:extLst>
            </p:cNvPr>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pic>
        <p:nvPicPr>
          <p:cNvPr id="5125" name="Picture 21">
            <a:extLst>
              <a:ext uri="{FF2B5EF4-FFF2-40B4-BE49-F238E27FC236}">
                <a16:creationId xmlns:a16="http://schemas.microsoft.com/office/drawing/2014/main" id="{386D4DD5-E1B0-492D-9502-102ADDE9F5E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7000"/>
                    </a14:imgEffect>
                    <a14:imgEffect>
                      <a14:brightnessContrast contrast="12000"/>
                    </a14:imgEffect>
                  </a14:imgLayer>
                </a14:imgProps>
              </a:ext>
              <a:ext uri="{28A0092B-C50C-407E-A947-70E740481C1C}">
                <a14:useLocalDpi xmlns:a14="http://schemas.microsoft.com/office/drawing/2010/main" val="0"/>
              </a:ext>
            </a:extLst>
          </a:blip>
          <a:srcRect b="25591"/>
          <a:stretch>
            <a:fillRect/>
          </a:stretch>
        </p:blipFill>
        <p:spPr bwMode="auto">
          <a:xfrm>
            <a:off x="887413" y="1222375"/>
            <a:ext cx="7313612"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Text Box 10">
            <a:extLst>
              <a:ext uri="{FF2B5EF4-FFF2-40B4-BE49-F238E27FC236}">
                <a16:creationId xmlns:a16="http://schemas.microsoft.com/office/drawing/2014/main" id="{D54B4D3C-98DF-437F-A987-B83C804E9C99}"/>
              </a:ext>
            </a:extLst>
          </p:cNvPr>
          <p:cNvSpPr txBox="1">
            <a:spLocks noChangeArrowheads="1"/>
          </p:cNvSpPr>
          <p:nvPr/>
        </p:nvSpPr>
        <p:spPr bwMode="auto">
          <a:xfrm>
            <a:off x="6012160" y="804485"/>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dirty="0"/>
              <a:t>玉川浄水場</a:t>
            </a:r>
          </a:p>
        </p:txBody>
      </p:sp>
      <p:sp>
        <p:nvSpPr>
          <p:cNvPr id="5127" name="Text Box 12">
            <a:extLst>
              <a:ext uri="{FF2B5EF4-FFF2-40B4-BE49-F238E27FC236}">
                <a16:creationId xmlns:a16="http://schemas.microsoft.com/office/drawing/2014/main" id="{09105040-D599-4032-80F8-78FCCCDC7BF5}"/>
              </a:ext>
            </a:extLst>
          </p:cNvPr>
          <p:cNvSpPr txBox="1">
            <a:spLocks noChangeArrowheads="1"/>
          </p:cNvSpPr>
          <p:nvPr/>
        </p:nvSpPr>
        <p:spPr bwMode="auto">
          <a:xfrm>
            <a:off x="3851920" y="6248400"/>
            <a:ext cx="3744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dirty="0"/>
              <a:t>調布取水堰、調布取水所</a:t>
            </a:r>
          </a:p>
        </p:txBody>
      </p:sp>
      <p:sp>
        <p:nvSpPr>
          <p:cNvPr id="5128" name="Line 11">
            <a:extLst>
              <a:ext uri="{FF2B5EF4-FFF2-40B4-BE49-F238E27FC236}">
                <a16:creationId xmlns:a16="http://schemas.microsoft.com/office/drawing/2014/main" id="{640DF060-5291-42CF-8297-5A47D378AECE}"/>
              </a:ext>
            </a:extLst>
          </p:cNvPr>
          <p:cNvSpPr>
            <a:spLocks noChangeShapeType="1"/>
          </p:cNvSpPr>
          <p:nvPr/>
        </p:nvSpPr>
        <p:spPr bwMode="auto">
          <a:xfrm flipH="1">
            <a:off x="4999831" y="1233294"/>
            <a:ext cx="1152128" cy="110569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9" name="Line 13">
            <a:extLst>
              <a:ext uri="{FF2B5EF4-FFF2-40B4-BE49-F238E27FC236}">
                <a16:creationId xmlns:a16="http://schemas.microsoft.com/office/drawing/2014/main" id="{45CB6637-84C6-401A-9EB1-FFC2D9F9F939}"/>
              </a:ext>
            </a:extLst>
          </p:cNvPr>
          <p:cNvSpPr>
            <a:spLocks noChangeShapeType="1"/>
          </p:cNvSpPr>
          <p:nvPr/>
        </p:nvSpPr>
        <p:spPr bwMode="auto">
          <a:xfrm flipV="1">
            <a:off x="5508104" y="4591774"/>
            <a:ext cx="173285" cy="16566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四角形: 対角を丸める 1">
            <a:extLst>
              <a:ext uri="{FF2B5EF4-FFF2-40B4-BE49-F238E27FC236}">
                <a16:creationId xmlns:a16="http://schemas.microsoft.com/office/drawing/2014/main" id="{E11C9CD9-1C7A-47BD-BD2C-142E2FCFA2CF}"/>
              </a:ext>
            </a:extLst>
          </p:cNvPr>
          <p:cNvSpPr/>
          <p:nvPr/>
        </p:nvSpPr>
        <p:spPr>
          <a:xfrm>
            <a:off x="4355976" y="1916832"/>
            <a:ext cx="864096" cy="720080"/>
          </a:xfrm>
          <a:prstGeom prst="round2DiagRect">
            <a:avLst/>
          </a:prstGeom>
          <a:noFill/>
          <a:ln w="44450">
            <a:solidFill>
              <a:srgbClr val="0033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四角形: 対角を丸める 12">
            <a:extLst>
              <a:ext uri="{FF2B5EF4-FFF2-40B4-BE49-F238E27FC236}">
                <a16:creationId xmlns:a16="http://schemas.microsoft.com/office/drawing/2014/main" id="{C1DD9D0C-AF28-47FF-8D2E-77E13BA7ACBE}"/>
              </a:ext>
            </a:extLst>
          </p:cNvPr>
          <p:cNvSpPr/>
          <p:nvPr/>
        </p:nvSpPr>
        <p:spPr>
          <a:xfrm>
            <a:off x="5220072" y="4394781"/>
            <a:ext cx="646073" cy="422156"/>
          </a:xfrm>
          <a:prstGeom prst="round2DiagRect">
            <a:avLst/>
          </a:prstGeom>
          <a:noFill/>
          <a:ln w="44450">
            <a:solidFill>
              <a:srgbClr val="0033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a:extLst>
              <a:ext uri="{FF2B5EF4-FFF2-40B4-BE49-F238E27FC236}">
                <a16:creationId xmlns:a16="http://schemas.microsoft.com/office/drawing/2014/main" id="{076EFF53-9686-4310-85E1-2BFD70CE2E0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5E108A0C-4CBB-46EF-9833-CBFBEE539B63}" type="slidenum">
              <a:rPr lang="en-US" altLang="ja-JP" sz="1400" smtClean="0"/>
              <a:pPr>
                <a:spcBef>
                  <a:spcPct val="0"/>
                </a:spcBef>
                <a:buFontTx/>
                <a:buNone/>
              </a:pPr>
              <a:t>5</a:t>
            </a:fld>
            <a:endParaRPr lang="en-US" altLang="ja-JP" sz="1400"/>
          </a:p>
        </p:txBody>
      </p:sp>
      <p:pic>
        <p:nvPicPr>
          <p:cNvPr id="11267" name="Picture 5">
            <a:extLst>
              <a:ext uri="{FF2B5EF4-FFF2-40B4-BE49-F238E27FC236}">
                <a16:creationId xmlns:a16="http://schemas.microsoft.com/office/drawing/2014/main" id="{F2CBC145-1B32-4FC4-B6F6-2085A3DE6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69988"/>
            <a:ext cx="79248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6">
            <a:extLst>
              <a:ext uri="{FF2B5EF4-FFF2-40B4-BE49-F238E27FC236}">
                <a16:creationId xmlns:a16="http://schemas.microsoft.com/office/drawing/2014/main" id="{B3E8F35B-21B1-4928-BCD2-2924952B36CF}"/>
              </a:ext>
            </a:extLst>
          </p:cNvPr>
          <p:cNvSpPr txBox="1">
            <a:spLocks noChangeArrowheads="1"/>
          </p:cNvSpPr>
          <p:nvPr/>
        </p:nvSpPr>
        <p:spPr bwMode="auto">
          <a:xfrm>
            <a:off x="2555776" y="260648"/>
            <a:ext cx="300595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4400" dirty="0"/>
              <a:t>調布取水堰</a:t>
            </a:r>
          </a:p>
        </p:txBody>
      </p:sp>
      <p:sp>
        <p:nvSpPr>
          <p:cNvPr id="5" name="Text Box 10">
            <a:extLst>
              <a:ext uri="{FF2B5EF4-FFF2-40B4-BE49-F238E27FC236}">
                <a16:creationId xmlns:a16="http://schemas.microsoft.com/office/drawing/2014/main" id="{4E239077-A62F-4EB5-A6E0-3F290B3DEC56}"/>
              </a:ext>
            </a:extLst>
          </p:cNvPr>
          <p:cNvSpPr txBox="1">
            <a:spLocks noChangeArrowheads="1"/>
          </p:cNvSpPr>
          <p:nvPr/>
        </p:nvSpPr>
        <p:spPr bwMode="auto">
          <a:xfrm>
            <a:off x="6948264" y="712788"/>
            <a:ext cx="175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dirty="0"/>
              <a:t>東急東横線</a:t>
            </a:r>
          </a:p>
        </p:txBody>
      </p:sp>
      <p:sp>
        <p:nvSpPr>
          <p:cNvPr id="6" name="Line 11">
            <a:extLst>
              <a:ext uri="{FF2B5EF4-FFF2-40B4-BE49-F238E27FC236}">
                <a16:creationId xmlns:a16="http://schemas.microsoft.com/office/drawing/2014/main" id="{B01C6AD3-F0A4-45D9-8C02-98A8843608ED}"/>
              </a:ext>
            </a:extLst>
          </p:cNvPr>
          <p:cNvSpPr>
            <a:spLocks noChangeShapeType="1"/>
          </p:cNvSpPr>
          <p:nvPr/>
        </p:nvSpPr>
        <p:spPr bwMode="auto">
          <a:xfrm flipH="1">
            <a:off x="7956376" y="1169988"/>
            <a:ext cx="0" cy="89086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342417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13A6C2-DEDD-4866-BD12-3D13828566B4}"/>
              </a:ext>
            </a:extLst>
          </p:cNvPr>
          <p:cNvSpPr>
            <a:spLocks noGrp="1"/>
          </p:cNvSpPr>
          <p:nvPr>
            <p:ph type="title"/>
          </p:nvPr>
        </p:nvSpPr>
        <p:spPr>
          <a:xfrm>
            <a:off x="1622475" y="114233"/>
            <a:ext cx="5851128" cy="1143000"/>
          </a:xfrm>
        </p:spPr>
        <p:txBody>
          <a:bodyPr/>
          <a:lstStyle/>
          <a:p>
            <a:r>
              <a:rPr kumimoji="1" lang="ja-JP" altLang="en-US" dirty="0">
                <a:solidFill>
                  <a:schemeClr val="tx1"/>
                </a:solidFill>
              </a:rPr>
              <a:t>玉川浄水場の航空写真</a:t>
            </a:r>
          </a:p>
        </p:txBody>
      </p:sp>
      <p:sp>
        <p:nvSpPr>
          <p:cNvPr id="4" name="スライド番号プレースホルダー 3">
            <a:extLst>
              <a:ext uri="{FF2B5EF4-FFF2-40B4-BE49-F238E27FC236}">
                <a16:creationId xmlns:a16="http://schemas.microsoft.com/office/drawing/2014/main" id="{46B1EAFF-9996-44BD-9635-FCA6D46DEDFC}"/>
              </a:ext>
            </a:extLst>
          </p:cNvPr>
          <p:cNvSpPr>
            <a:spLocks noGrp="1"/>
          </p:cNvSpPr>
          <p:nvPr>
            <p:ph type="sldNum" sz="quarter" idx="12"/>
          </p:nvPr>
        </p:nvSpPr>
        <p:spPr>
          <a:xfrm>
            <a:off x="6521103" y="6439968"/>
            <a:ext cx="1905000" cy="457200"/>
          </a:xfrm>
        </p:spPr>
        <p:txBody>
          <a:bodyPr/>
          <a:lstStyle/>
          <a:p>
            <a:pPr>
              <a:defRPr/>
            </a:pPr>
            <a:fld id="{0546291F-6C2D-4BC1-AE86-45669EDBCB4D}" type="slidenum">
              <a:rPr lang="en-US" altLang="ja-JP" smtClean="0"/>
              <a:pPr>
                <a:defRPr/>
              </a:pPr>
              <a:t>6</a:t>
            </a:fld>
            <a:endParaRPr lang="en-US" altLang="ja-JP" dirty="0"/>
          </a:p>
        </p:txBody>
      </p:sp>
      <p:pic>
        <p:nvPicPr>
          <p:cNvPr id="5" name="コンテンツ プレースホルダー 4">
            <a:extLst>
              <a:ext uri="{FF2B5EF4-FFF2-40B4-BE49-F238E27FC236}">
                <a16:creationId xmlns:a16="http://schemas.microsoft.com/office/drawing/2014/main" id="{D22C0EB1-E3E4-4196-BD3B-AEEB61F5037A}"/>
              </a:ext>
            </a:extLst>
          </p:cNvPr>
          <p:cNvPicPr>
            <a:picLocks noGrp="1" noChangeAspect="1"/>
          </p:cNvPicPr>
          <p:nvPr>
            <p:ph idx="1"/>
          </p:nvPr>
        </p:nvPicPr>
        <p:blipFill>
          <a:blip r:embed="rId3"/>
          <a:stretch>
            <a:fillRect/>
          </a:stretch>
        </p:blipFill>
        <p:spPr>
          <a:xfrm>
            <a:off x="625477" y="1142027"/>
            <a:ext cx="7908813" cy="4505672"/>
          </a:xfrm>
          <a:prstGeom prst="rect">
            <a:avLst/>
          </a:prstGeom>
        </p:spPr>
      </p:pic>
      <p:cxnSp>
        <p:nvCxnSpPr>
          <p:cNvPr id="13" name="直線矢印コネクタ 12">
            <a:extLst>
              <a:ext uri="{FF2B5EF4-FFF2-40B4-BE49-F238E27FC236}">
                <a16:creationId xmlns:a16="http://schemas.microsoft.com/office/drawing/2014/main" id="{C590CD05-B03B-443B-84BA-25D3B9834287}"/>
              </a:ext>
            </a:extLst>
          </p:cNvPr>
          <p:cNvCxnSpPr/>
          <p:nvPr/>
        </p:nvCxnSpPr>
        <p:spPr>
          <a:xfrm flipH="1">
            <a:off x="5623560" y="5203490"/>
            <a:ext cx="28560" cy="8590"/>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sp>
        <p:nvSpPr>
          <p:cNvPr id="37" name="スライド番号プレースホルダー 3">
            <a:extLst>
              <a:ext uri="{FF2B5EF4-FFF2-40B4-BE49-F238E27FC236}">
                <a16:creationId xmlns:a16="http://schemas.microsoft.com/office/drawing/2014/main" id="{4278147B-A37D-4CCF-BBB7-3363E5CD2C58}"/>
              </a:ext>
            </a:extLst>
          </p:cNvPr>
          <p:cNvSpPr txBox="1">
            <a:spLocks/>
          </p:cNvSpPr>
          <p:nvPr/>
        </p:nvSpPr>
        <p:spPr bwMode="auto">
          <a:xfrm rot="17548500">
            <a:off x="2484968" y="2810016"/>
            <a:ext cx="1002610" cy="330176"/>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algn="l">
              <a:defRPr/>
            </a:pPr>
            <a:r>
              <a:rPr lang="ja-JP" altLang="en-US" sz="1200" dirty="0"/>
              <a:t>玉川給水所</a:t>
            </a:r>
            <a:endParaRPr lang="en-US" altLang="ja-JP" sz="1200" dirty="0"/>
          </a:p>
        </p:txBody>
      </p:sp>
      <p:grpSp>
        <p:nvGrpSpPr>
          <p:cNvPr id="72" name="グループ化 71">
            <a:extLst>
              <a:ext uri="{FF2B5EF4-FFF2-40B4-BE49-F238E27FC236}">
                <a16:creationId xmlns:a16="http://schemas.microsoft.com/office/drawing/2014/main" id="{8B3F3399-6A9E-4C04-B4D6-152F19559D53}"/>
              </a:ext>
            </a:extLst>
          </p:cNvPr>
          <p:cNvGrpSpPr/>
          <p:nvPr/>
        </p:nvGrpSpPr>
        <p:grpSpPr>
          <a:xfrm>
            <a:off x="625477" y="1614287"/>
            <a:ext cx="7712885" cy="4940178"/>
            <a:chOff x="564813" y="1604464"/>
            <a:chExt cx="7712885" cy="4940178"/>
          </a:xfrm>
        </p:grpSpPr>
        <p:grpSp>
          <p:nvGrpSpPr>
            <p:cNvPr id="36" name="グループ化 35">
              <a:extLst>
                <a:ext uri="{FF2B5EF4-FFF2-40B4-BE49-F238E27FC236}">
                  <a16:creationId xmlns:a16="http://schemas.microsoft.com/office/drawing/2014/main" id="{FA22EC97-52AD-4D6C-AA89-C567ADE55845}"/>
                </a:ext>
              </a:extLst>
            </p:cNvPr>
            <p:cNvGrpSpPr/>
            <p:nvPr/>
          </p:nvGrpSpPr>
          <p:grpSpPr>
            <a:xfrm>
              <a:off x="4783602" y="2632892"/>
              <a:ext cx="1948639" cy="1667852"/>
              <a:chOff x="4830988" y="2738760"/>
              <a:chExt cx="1948639" cy="1664957"/>
            </a:xfrm>
          </p:grpSpPr>
          <p:sp>
            <p:nvSpPr>
              <p:cNvPr id="10" name="スライド番号プレースホルダー 3">
                <a:extLst>
                  <a:ext uri="{FF2B5EF4-FFF2-40B4-BE49-F238E27FC236}">
                    <a16:creationId xmlns:a16="http://schemas.microsoft.com/office/drawing/2014/main" id="{FB9EC54F-D5FF-4B14-96E3-80D57A9978CA}"/>
                  </a:ext>
                </a:extLst>
              </p:cNvPr>
              <p:cNvSpPr txBox="1">
                <a:spLocks/>
              </p:cNvSpPr>
              <p:nvPr/>
            </p:nvSpPr>
            <p:spPr bwMode="auto">
              <a:xfrm>
                <a:off x="6085327" y="2738760"/>
                <a:ext cx="694300" cy="293016"/>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algn="ctr">
                  <a:defRPr/>
                </a:pPr>
                <a:r>
                  <a:rPr lang="ja-JP" altLang="en-US" sz="1200" dirty="0"/>
                  <a:t>配水池</a:t>
                </a:r>
                <a:endParaRPr lang="en-US" altLang="ja-JP" sz="1200" dirty="0"/>
              </a:p>
            </p:txBody>
          </p:sp>
          <p:sp>
            <p:nvSpPr>
              <p:cNvPr id="6" name="スライド番号プレースホルダー 3">
                <a:extLst>
                  <a:ext uri="{FF2B5EF4-FFF2-40B4-BE49-F238E27FC236}">
                    <a16:creationId xmlns:a16="http://schemas.microsoft.com/office/drawing/2014/main" id="{C950AEA6-454C-4B25-BAE9-C69F7D378208}"/>
                  </a:ext>
                </a:extLst>
              </p:cNvPr>
              <p:cNvSpPr txBox="1">
                <a:spLocks/>
              </p:cNvSpPr>
              <p:nvPr/>
            </p:nvSpPr>
            <p:spPr bwMode="auto">
              <a:xfrm>
                <a:off x="4830988" y="4102690"/>
                <a:ext cx="1047661" cy="301027"/>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algn="ctr">
                  <a:defRPr/>
                </a:pPr>
                <a:r>
                  <a:rPr lang="ja-JP" altLang="en-US" sz="1200" dirty="0">
                    <a:latin typeface="+mn-ea"/>
                    <a:ea typeface="+mn-ea"/>
                  </a:rPr>
                  <a:t>急速沈殿池</a:t>
                </a:r>
                <a:endParaRPr lang="en-US" altLang="ja-JP" sz="1200" dirty="0">
                  <a:latin typeface="+mn-ea"/>
                  <a:ea typeface="+mn-ea"/>
                </a:endParaRPr>
              </a:p>
            </p:txBody>
          </p:sp>
        </p:grpSp>
        <p:grpSp>
          <p:nvGrpSpPr>
            <p:cNvPr id="69" name="グループ化 68">
              <a:extLst>
                <a:ext uri="{FF2B5EF4-FFF2-40B4-BE49-F238E27FC236}">
                  <a16:creationId xmlns:a16="http://schemas.microsoft.com/office/drawing/2014/main" id="{CFD4CAC4-0FBA-488F-A17D-591A711E1B21}"/>
                </a:ext>
              </a:extLst>
            </p:cNvPr>
            <p:cNvGrpSpPr/>
            <p:nvPr/>
          </p:nvGrpSpPr>
          <p:grpSpPr>
            <a:xfrm>
              <a:off x="2147680" y="1604464"/>
              <a:ext cx="3721201" cy="4458565"/>
              <a:chOff x="2147680" y="1604464"/>
              <a:chExt cx="3721201" cy="4458565"/>
            </a:xfrm>
          </p:grpSpPr>
          <p:cxnSp>
            <p:nvCxnSpPr>
              <p:cNvPr id="42" name="直線矢印コネクタ 41">
                <a:extLst>
                  <a:ext uri="{FF2B5EF4-FFF2-40B4-BE49-F238E27FC236}">
                    <a16:creationId xmlns:a16="http://schemas.microsoft.com/office/drawing/2014/main" id="{D109FB77-9631-406B-9AD6-F51F640F710F}"/>
                  </a:ext>
                </a:extLst>
              </p:cNvPr>
              <p:cNvCxnSpPr>
                <a:cxnSpLocks/>
              </p:cNvCxnSpPr>
              <p:nvPr/>
            </p:nvCxnSpPr>
            <p:spPr>
              <a:xfrm flipV="1">
                <a:off x="3703482" y="4326514"/>
                <a:ext cx="717774" cy="1405141"/>
              </a:xfrm>
              <a:prstGeom prst="straightConnector1">
                <a:avLst/>
              </a:prstGeom>
              <a:ln w="444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スライド番号プレースホルダー 3">
                <a:extLst>
                  <a:ext uri="{FF2B5EF4-FFF2-40B4-BE49-F238E27FC236}">
                    <a16:creationId xmlns:a16="http://schemas.microsoft.com/office/drawing/2014/main" id="{4C9BEFD5-39CB-41C4-B740-BE0BB6AA8060}"/>
                  </a:ext>
                </a:extLst>
              </p:cNvPr>
              <p:cNvSpPr txBox="1">
                <a:spLocks/>
              </p:cNvSpPr>
              <p:nvPr/>
            </p:nvSpPr>
            <p:spPr bwMode="auto">
              <a:xfrm>
                <a:off x="2147680" y="5731654"/>
                <a:ext cx="3415216" cy="331375"/>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algn="l">
                  <a:defRPr/>
                </a:pPr>
                <a:r>
                  <a:rPr lang="ja-JP" altLang="en-US" sz="1600" b="1" dirty="0">
                    <a:solidFill>
                      <a:srgbClr val="0033CC"/>
                    </a:solidFill>
                  </a:rPr>
                  <a:t>調布取水堰から</a:t>
                </a:r>
                <a:endParaRPr lang="en-US" altLang="ja-JP" sz="1600" b="1" dirty="0">
                  <a:solidFill>
                    <a:srgbClr val="0033CC"/>
                  </a:solidFill>
                </a:endParaRPr>
              </a:p>
            </p:txBody>
          </p:sp>
          <p:cxnSp>
            <p:nvCxnSpPr>
              <p:cNvPr id="62" name="直線矢印コネクタ 61">
                <a:extLst>
                  <a:ext uri="{FF2B5EF4-FFF2-40B4-BE49-F238E27FC236}">
                    <a16:creationId xmlns:a16="http://schemas.microsoft.com/office/drawing/2014/main" id="{A02EE6CA-2764-491D-B5F5-F2B7F4B3D4BC}"/>
                  </a:ext>
                </a:extLst>
              </p:cNvPr>
              <p:cNvCxnSpPr>
                <a:cxnSpLocks/>
              </p:cNvCxnSpPr>
              <p:nvPr/>
            </p:nvCxnSpPr>
            <p:spPr>
              <a:xfrm flipH="1" flipV="1">
                <a:off x="5856778" y="1604464"/>
                <a:ext cx="12103" cy="1212324"/>
              </a:xfrm>
              <a:prstGeom prst="straightConnector1">
                <a:avLst/>
              </a:prstGeom>
              <a:ln w="444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8D21DA8B-8973-4605-A282-EB13CB45FA8D}"/>
                </a:ext>
              </a:extLst>
            </p:cNvPr>
            <p:cNvGrpSpPr/>
            <p:nvPr/>
          </p:nvGrpSpPr>
          <p:grpSpPr>
            <a:xfrm>
              <a:off x="564813" y="6087442"/>
              <a:ext cx="7712885" cy="457200"/>
              <a:chOff x="564813" y="6087442"/>
              <a:chExt cx="7712885" cy="457200"/>
            </a:xfrm>
          </p:grpSpPr>
          <p:sp>
            <p:nvSpPr>
              <p:cNvPr id="26" name="スライド番号プレースホルダー 3">
                <a:extLst>
                  <a:ext uri="{FF2B5EF4-FFF2-40B4-BE49-F238E27FC236}">
                    <a16:creationId xmlns:a16="http://schemas.microsoft.com/office/drawing/2014/main" id="{35A8B3B9-DC3F-4054-91E2-79C87B06FF6C}"/>
                  </a:ext>
                </a:extLst>
              </p:cNvPr>
              <p:cNvSpPr txBox="1">
                <a:spLocks/>
              </p:cNvSpPr>
              <p:nvPr/>
            </p:nvSpPr>
            <p:spPr bwMode="auto">
              <a:xfrm>
                <a:off x="564813" y="6087442"/>
                <a:ext cx="7712885" cy="4572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algn="l">
                  <a:defRPr/>
                </a:pPr>
                <a:r>
                  <a:rPr lang="ja-JP" altLang="en-US" sz="1600" b="1" dirty="0"/>
                  <a:t>用地面積：　</a:t>
                </a:r>
                <a:r>
                  <a:rPr lang="en-US" altLang="ja-JP" sz="2000" b="1" dirty="0">
                    <a:latin typeface="+mn-ea"/>
                    <a:ea typeface="+mn-ea"/>
                  </a:rPr>
                  <a:t>78</a:t>
                </a:r>
                <a:r>
                  <a:rPr lang="ja-JP" altLang="en-US" sz="2000" b="1" dirty="0">
                    <a:latin typeface="+mn-ea"/>
                    <a:ea typeface="+mn-ea"/>
                  </a:rPr>
                  <a:t>，</a:t>
                </a:r>
                <a:r>
                  <a:rPr lang="en-US" altLang="ja-JP" sz="2000" b="1" dirty="0">
                    <a:latin typeface="+mn-ea"/>
                    <a:ea typeface="+mn-ea"/>
                  </a:rPr>
                  <a:t>410</a:t>
                </a:r>
                <a:r>
                  <a:rPr lang="ja-JP" altLang="en-US" sz="2000" b="1" dirty="0">
                    <a:latin typeface="+mn-ea"/>
                    <a:ea typeface="+mn-ea"/>
                  </a:rPr>
                  <a:t>　</a:t>
                </a:r>
                <a:r>
                  <a:rPr lang="ja-JP" altLang="en-US" sz="1600" b="1" dirty="0"/>
                  <a:t>㎡　　　　　　　　　　　　　　　　　工業用水製造の流れ</a:t>
                </a:r>
                <a:endParaRPr lang="en-US" altLang="ja-JP" sz="1600" b="1" dirty="0"/>
              </a:p>
            </p:txBody>
          </p:sp>
          <p:cxnSp>
            <p:nvCxnSpPr>
              <p:cNvPr id="66" name="直線矢印コネクタ 65">
                <a:extLst>
                  <a:ext uri="{FF2B5EF4-FFF2-40B4-BE49-F238E27FC236}">
                    <a16:creationId xmlns:a16="http://schemas.microsoft.com/office/drawing/2014/main" id="{1CC11621-F261-42F6-B3B6-50D7650DDF3B}"/>
                  </a:ext>
                </a:extLst>
              </p:cNvPr>
              <p:cNvCxnSpPr>
                <a:cxnSpLocks/>
              </p:cNvCxnSpPr>
              <p:nvPr/>
            </p:nvCxnSpPr>
            <p:spPr>
              <a:xfrm>
                <a:off x="4421255" y="6303835"/>
                <a:ext cx="706771" cy="0"/>
              </a:xfrm>
              <a:prstGeom prst="straightConnector1">
                <a:avLst/>
              </a:prstGeom>
              <a:ln w="444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pSp>
      </p:grpSp>
      <p:sp>
        <p:nvSpPr>
          <p:cNvPr id="35" name="スライド番号プレースホルダー 3">
            <a:extLst>
              <a:ext uri="{FF2B5EF4-FFF2-40B4-BE49-F238E27FC236}">
                <a16:creationId xmlns:a16="http://schemas.microsoft.com/office/drawing/2014/main" id="{3DFAD1C1-4606-4758-A2C8-739EF5EE8AEA}"/>
              </a:ext>
            </a:extLst>
          </p:cNvPr>
          <p:cNvSpPr txBox="1">
            <a:spLocks/>
          </p:cNvSpPr>
          <p:nvPr/>
        </p:nvSpPr>
        <p:spPr bwMode="auto">
          <a:xfrm>
            <a:off x="3588653" y="2393118"/>
            <a:ext cx="1174808" cy="297925"/>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algn="ctr">
              <a:defRPr/>
            </a:pPr>
            <a:r>
              <a:rPr lang="ja-JP" altLang="en-US" sz="1200" dirty="0">
                <a:latin typeface="+mn-ea"/>
                <a:ea typeface="+mn-ea"/>
              </a:rPr>
              <a:t>水道局研修所</a:t>
            </a:r>
            <a:endParaRPr lang="en-US" altLang="ja-JP" sz="1200" dirty="0">
              <a:latin typeface="+mn-ea"/>
              <a:ea typeface="+mn-ea"/>
            </a:endParaRPr>
          </a:p>
        </p:txBody>
      </p:sp>
      <p:cxnSp>
        <p:nvCxnSpPr>
          <p:cNvPr id="39" name="直線矢印コネクタ 38">
            <a:extLst>
              <a:ext uri="{FF2B5EF4-FFF2-40B4-BE49-F238E27FC236}">
                <a16:creationId xmlns:a16="http://schemas.microsoft.com/office/drawing/2014/main" id="{757D52C5-B09D-4241-940A-6179E6713439}"/>
              </a:ext>
            </a:extLst>
          </p:cNvPr>
          <p:cNvCxnSpPr>
            <a:cxnSpLocks/>
          </p:cNvCxnSpPr>
          <p:nvPr/>
        </p:nvCxnSpPr>
        <p:spPr>
          <a:xfrm>
            <a:off x="4579883" y="4277663"/>
            <a:ext cx="788213" cy="560623"/>
          </a:xfrm>
          <a:prstGeom prst="straightConnector1">
            <a:avLst/>
          </a:prstGeom>
          <a:ln w="444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48B68159-5FF8-499F-BB3B-1D77F7D8A267}"/>
              </a:ext>
            </a:extLst>
          </p:cNvPr>
          <p:cNvCxnSpPr>
            <a:cxnSpLocks/>
          </p:cNvCxnSpPr>
          <p:nvPr/>
        </p:nvCxnSpPr>
        <p:spPr>
          <a:xfrm flipH="1" flipV="1">
            <a:off x="5626526" y="4418586"/>
            <a:ext cx="22628" cy="442201"/>
          </a:xfrm>
          <a:prstGeom prst="straightConnector1">
            <a:avLst/>
          </a:prstGeom>
          <a:ln w="444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54362728-5F2C-487B-8FDF-7EB1F8943CAD}"/>
              </a:ext>
            </a:extLst>
          </p:cNvPr>
          <p:cNvCxnSpPr>
            <a:cxnSpLocks/>
          </p:cNvCxnSpPr>
          <p:nvPr/>
        </p:nvCxnSpPr>
        <p:spPr>
          <a:xfrm flipH="1" flipV="1">
            <a:off x="4876781" y="3116056"/>
            <a:ext cx="761059" cy="851562"/>
          </a:xfrm>
          <a:prstGeom prst="straightConnector1">
            <a:avLst/>
          </a:prstGeom>
          <a:ln w="444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2F5ADF5E-D5CE-47E8-A52C-174A495E6877}"/>
              </a:ext>
            </a:extLst>
          </p:cNvPr>
          <p:cNvCxnSpPr>
            <a:cxnSpLocks/>
          </p:cNvCxnSpPr>
          <p:nvPr/>
        </p:nvCxnSpPr>
        <p:spPr>
          <a:xfrm flipV="1">
            <a:off x="4882846" y="2999135"/>
            <a:ext cx="1240568" cy="96221"/>
          </a:xfrm>
          <a:prstGeom prst="straightConnector1">
            <a:avLst/>
          </a:prstGeom>
          <a:ln w="444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スライド番号プレースホルダー 3">
            <a:extLst>
              <a:ext uri="{FF2B5EF4-FFF2-40B4-BE49-F238E27FC236}">
                <a16:creationId xmlns:a16="http://schemas.microsoft.com/office/drawing/2014/main" id="{2862F948-C808-44B2-A6AB-BB85712431D1}"/>
              </a:ext>
            </a:extLst>
          </p:cNvPr>
          <p:cNvSpPr txBox="1">
            <a:spLocks/>
          </p:cNvSpPr>
          <p:nvPr/>
        </p:nvSpPr>
        <p:spPr bwMode="auto">
          <a:xfrm>
            <a:off x="3920320" y="3140609"/>
            <a:ext cx="956461" cy="315895"/>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algn="ctr">
              <a:defRPr/>
            </a:pPr>
            <a:r>
              <a:rPr lang="ja-JP" altLang="en-US" sz="1200" dirty="0"/>
              <a:t>急速濾過塔</a:t>
            </a:r>
            <a:endParaRPr lang="en-US" altLang="ja-JP" sz="1200" dirty="0"/>
          </a:p>
        </p:txBody>
      </p:sp>
      <p:sp>
        <p:nvSpPr>
          <p:cNvPr id="48" name="スライド番号プレースホルダー 3">
            <a:extLst>
              <a:ext uri="{FF2B5EF4-FFF2-40B4-BE49-F238E27FC236}">
                <a16:creationId xmlns:a16="http://schemas.microsoft.com/office/drawing/2014/main" id="{861F7198-D02A-4457-8768-87B2DF36FB9D}"/>
              </a:ext>
            </a:extLst>
          </p:cNvPr>
          <p:cNvSpPr txBox="1">
            <a:spLocks/>
          </p:cNvSpPr>
          <p:nvPr/>
        </p:nvSpPr>
        <p:spPr bwMode="auto">
          <a:xfrm>
            <a:off x="5420830" y="1177498"/>
            <a:ext cx="2952327" cy="449991"/>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algn="l">
              <a:defRPr/>
            </a:pPr>
            <a:r>
              <a:rPr lang="ja-JP" altLang="en-US" sz="1200" dirty="0">
                <a:latin typeface="+mn-ea"/>
                <a:ea typeface="+mn-ea"/>
              </a:rPr>
              <a:t>工業用水は、板橋区にある三園浄水場を経由して、城東地区の工場へ</a:t>
            </a:r>
            <a:endParaRPr lang="en-US" altLang="ja-JP" sz="1200" dirty="0">
              <a:latin typeface="+mn-ea"/>
              <a:ea typeface="+mn-ea"/>
            </a:endParaRPr>
          </a:p>
        </p:txBody>
      </p:sp>
      <p:sp>
        <p:nvSpPr>
          <p:cNvPr id="49" name="スライド番号プレースホルダー 3">
            <a:extLst>
              <a:ext uri="{FF2B5EF4-FFF2-40B4-BE49-F238E27FC236}">
                <a16:creationId xmlns:a16="http://schemas.microsoft.com/office/drawing/2014/main" id="{904F303E-2E17-42F5-98FF-5D1EA0160EB6}"/>
              </a:ext>
            </a:extLst>
          </p:cNvPr>
          <p:cNvSpPr txBox="1">
            <a:spLocks/>
          </p:cNvSpPr>
          <p:nvPr/>
        </p:nvSpPr>
        <p:spPr bwMode="auto">
          <a:xfrm>
            <a:off x="5191295" y="5093419"/>
            <a:ext cx="974481" cy="297603"/>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algn="ctr">
              <a:defRPr/>
            </a:pPr>
            <a:r>
              <a:rPr lang="ja-JP" altLang="en-US" sz="1200" dirty="0"/>
              <a:t>薬品混和池</a:t>
            </a:r>
            <a:endParaRPr lang="en-US" altLang="ja-JP" sz="1200" dirty="0"/>
          </a:p>
        </p:txBody>
      </p:sp>
    </p:spTree>
    <p:extLst>
      <p:ext uri="{BB962C8B-B14F-4D97-AF65-F5344CB8AC3E}">
        <p14:creationId xmlns:p14="http://schemas.microsoft.com/office/powerpoint/2010/main" val="1087970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A5163A-22A6-402B-A4FA-02D5A70B5576}"/>
              </a:ext>
            </a:extLst>
          </p:cNvPr>
          <p:cNvSpPr>
            <a:spLocks noGrp="1"/>
          </p:cNvSpPr>
          <p:nvPr>
            <p:ph type="title"/>
          </p:nvPr>
        </p:nvSpPr>
        <p:spPr>
          <a:xfrm>
            <a:off x="651376" y="201588"/>
            <a:ext cx="7772400" cy="779140"/>
          </a:xfrm>
        </p:spPr>
        <p:txBody>
          <a:bodyPr/>
          <a:lstStyle/>
          <a:p>
            <a:r>
              <a:rPr lang="ja-JP" altLang="en-US" sz="4400" b="1" dirty="0">
                <a:solidFill>
                  <a:schemeClr val="tx1"/>
                </a:solidFill>
                <a:latin typeface="ＭＳ Ｐゴシック" panose="020B0600070205080204" pitchFamily="50" charset="-128"/>
              </a:rPr>
              <a:t>玉川浄水場の経過</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998ACE53-5E55-42B0-8E0C-35DAA8079C0A}"/>
              </a:ext>
            </a:extLst>
          </p:cNvPr>
          <p:cNvSpPr>
            <a:spLocks noGrp="1"/>
          </p:cNvSpPr>
          <p:nvPr>
            <p:ph idx="1"/>
          </p:nvPr>
        </p:nvSpPr>
        <p:spPr>
          <a:xfrm>
            <a:off x="651376" y="980728"/>
            <a:ext cx="8241104" cy="5544616"/>
          </a:xfrm>
        </p:spPr>
        <p:txBody>
          <a:bodyPr/>
          <a:lstStyle/>
          <a:p>
            <a:pPr>
              <a:spcBef>
                <a:spcPct val="0"/>
              </a:spcBef>
              <a:buFontTx/>
              <a:buNone/>
            </a:pPr>
            <a:r>
              <a:rPr lang="en-US" altLang="ja-JP" sz="2400" b="1" dirty="0">
                <a:latin typeface="+mn-ea"/>
              </a:rPr>
              <a:t>1936</a:t>
            </a:r>
            <a:r>
              <a:rPr lang="ja-JP" altLang="en-US" sz="2400" b="1" dirty="0">
                <a:latin typeface="+mn-ea"/>
              </a:rPr>
              <a:t>年　　　　調布取水所防潮堰完成</a:t>
            </a:r>
          </a:p>
          <a:p>
            <a:pPr>
              <a:spcBef>
                <a:spcPct val="0"/>
              </a:spcBef>
              <a:buFontTx/>
              <a:buNone/>
            </a:pPr>
            <a:r>
              <a:rPr lang="ja-JP" altLang="en-US" sz="2400" b="1" dirty="0">
                <a:latin typeface="+mn-ea"/>
              </a:rPr>
              <a:t>　</a:t>
            </a:r>
            <a:r>
              <a:rPr lang="en-US" altLang="ja-JP" sz="2400" b="1" dirty="0">
                <a:latin typeface="+mn-ea"/>
              </a:rPr>
              <a:t>1959</a:t>
            </a:r>
            <a:r>
              <a:rPr lang="ja-JP" altLang="en-US" sz="2400" b="1" dirty="0">
                <a:latin typeface="+mn-ea"/>
              </a:rPr>
              <a:t>年	玉川浄水場水利権</a:t>
            </a:r>
            <a:r>
              <a:rPr lang="en-US" altLang="ja-JP" sz="2400" b="1" dirty="0">
                <a:latin typeface="+mn-ea"/>
              </a:rPr>
              <a:t>2.04</a:t>
            </a:r>
            <a:r>
              <a:rPr lang="ja-JP" altLang="en-US" sz="2400" b="1" dirty="0">
                <a:latin typeface="+mn-ea"/>
              </a:rPr>
              <a:t>立方㍍</a:t>
            </a:r>
            <a:r>
              <a:rPr lang="en-US" altLang="ja-JP" sz="2400" b="1" dirty="0">
                <a:latin typeface="+mn-ea"/>
              </a:rPr>
              <a:t>/</a:t>
            </a:r>
            <a:r>
              <a:rPr lang="ja-JP" altLang="en-US" sz="2400" b="1" dirty="0">
                <a:latin typeface="+mn-ea"/>
              </a:rPr>
              <a:t>秒</a:t>
            </a:r>
            <a:endParaRPr lang="en-US" altLang="ja-JP" sz="2400" b="1" dirty="0">
              <a:latin typeface="+mn-ea"/>
            </a:endParaRPr>
          </a:p>
          <a:p>
            <a:pPr>
              <a:spcBef>
                <a:spcPct val="0"/>
              </a:spcBef>
              <a:buFontTx/>
              <a:buNone/>
            </a:pPr>
            <a:r>
              <a:rPr lang="ja-JP" altLang="en-US" sz="2400" b="1" dirty="0">
                <a:latin typeface="+mn-ea"/>
              </a:rPr>
              <a:t>　　</a:t>
            </a:r>
            <a:r>
              <a:rPr lang="en-US" altLang="ja-JP" sz="2400" b="1" dirty="0">
                <a:latin typeface="+mn-ea"/>
              </a:rPr>
              <a:t>1960</a:t>
            </a:r>
            <a:r>
              <a:rPr lang="ja-JP" altLang="en-US" sz="2400" b="1" dirty="0">
                <a:latin typeface="+mn-ea"/>
              </a:rPr>
              <a:t>年代　　 多摩川の水質悪化、急激に進行</a:t>
            </a:r>
          </a:p>
          <a:p>
            <a:pPr>
              <a:spcBef>
                <a:spcPct val="0"/>
              </a:spcBef>
              <a:buFontTx/>
              <a:buNone/>
            </a:pPr>
            <a:r>
              <a:rPr lang="ja-JP" altLang="en-US" sz="2400" b="1" dirty="0">
                <a:latin typeface="+mn-ea"/>
              </a:rPr>
              <a:t>　　　</a:t>
            </a:r>
            <a:r>
              <a:rPr lang="en-US" altLang="ja-JP" sz="2400" b="1" dirty="0">
                <a:latin typeface="+mn-ea"/>
              </a:rPr>
              <a:t>1970</a:t>
            </a:r>
            <a:r>
              <a:rPr lang="ja-JP" altLang="en-US" sz="2400" b="1" dirty="0">
                <a:latin typeface="+mn-ea"/>
              </a:rPr>
              <a:t>年</a:t>
            </a:r>
            <a:r>
              <a:rPr lang="en-US" altLang="ja-JP" sz="2400" b="1" dirty="0">
                <a:latin typeface="+mn-ea"/>
              </a:rPr>
              <a:t>9</a:t>
            </a:r>
            <a:r>
              <a:rPr lang="ja-JP" altLang="en-US" sz="2400" b="1" dirty="0">
                <a:latin typeface="+mn-ea"/>
              </a:rPr>
              <a:t>月 　　原水の水質悪化により、取水停止</a:t>
            </a:r>
          </a:p>
          <a:p>
            <a:pPr>
              <a:spcBef>
                <a:spcPct val="0"/>
              </a:spcBef>
              <a:buFontTx/>
              <a:buNone/>
            </a:pPr>
            <a:r>
              <a:rPr lang="ja-JP" altLang="en-US" sz="2400" b="1" dirty="0">
                <a:latin typeface="+mn-ea"/>
              </a:rPr>
              <a:t>　　　　</a:t>
            </a:r>
            <a:r>
              <a:rPr lang="en-US" altLang="ja-JP" sz="2400" b="1" dirty="0">
                <a:latin typeface="+mn-ea"/>
              </a:rPr>
              <a:t>1972</a:t>
            </a:r>
            <a:r>
              <a:rPr lang="ja-JP" altLang="en-US" sz="2400" b="1" dirty="0">
                <a:latin typeface="+mn-ea"/>
              </a:rPr>
              <a:t>年	　　　　美濃部都知事、水質改善されるまで　　　　　　　　　　　　</a:t>
            </a:r>
            <a:endParaRPr lang="en-US" altLang="ja-JP" sz="2400" b="1" dirty="0">
              <a:latin typeface="+mn-ea"/>
            </a:endParaRPr>
          </a:p>
          <a:p>
            <a:pPr>
              <a:spcBef>
                <a:spcPct val="0"/>
              </a:spcBef>
              <a:buFontTx/>
              <a:buNone/>
            </a:pPr>
            <a:r>
              <a:rPr lang="ja-JP" altLang="en-US" sz="2400" b="1" dirty="0">
                <a:latin typeface="+mn-ea"/>
              </a:rPr>
              <a:t>　　　　　　　　　　　　　　玉川浄水場の停止を決定</a:t>
            </a:r>
          </a:p>
          <a:p>
            <a:pPr marL="0" indent="0">
              <a:buNone/>
            </a:pPr>
            <a:r>
              <a:rPr lang="ja-JP" altLang="en-US" sz="2400" b="1" dirty="0">
                <a:latin typeface="+mn-ea"/>
              </a:rPr>
              <a:t>　　　　</a:t>
            </a:r>
            <a:r>
              <a:rPr lang="en-US" altLang="ja-JP" sz="2400" b="1" dirty="0">
                <a:latin typeface="+mn-ea"/>
              </a:rPr>
              <a:t>1979</a:t>
            </a:r>
            <a:r>
              <a:rPr lang="ja-JP" altLang="en-US" sz="2400" b="1" dirty="0">
                <a:latin typeface="+mn-ea"/>
              </a:rPr>
              <a:t>年     三園浄水場へ</a:t>
            </a:r>
            <a:r>
              <a:rPr lang="ja-JP" altLang="en-US" sz="2400" b="1" dirty="0">
                <a:solidFill>
                  <a:srgbClr val="FF0000"/>
                </a:solidFill>
                <a:latin typeface="+mn-ea"/>
              </a:rPr>
              <a:t>工業用水</a:t>
            </a:r>
            <a:r>
              <a:rPr lang="ja-JP" altLang="en-US" sz="2400" b="1" dirty="0">
                <a:latin typeface="+mn-ea"/>
              </a:rPr>
              <a:t>として送水開始</a:t>
            </a:r>
            <a:endParaRPr lang="en-US" altLang="ja-JP" sz="2400" b="1" dirty="0">
              <a:latin typeface="+mn-ea"/>
            </a:endParaRPr>
          </a:p>
          <a:p>
            <a:r>
              <a:rPr lang="en-US" altLang="ja-JP" sz="2400" dirty="0">
                <a:latin typeface="+mn-ea"/>
              </a:rPr>
              <a:t>2018</a:t>
            </a:r>
            <a:r>
              <a:rPr lang="ja-JP" altLang="ja-JP" sz="2400" dirty="0">
                <a:latin typeface="+mn-ea"/>
              </a:rPr>
              <a:t>年</a:t>
            </a:r>
            <a:r>
              <a:rPr lang="en-US" altLang="ja-JP" sz="2400" dirty="0">
                <a:latin typeface="+mn-ea"/>
              </a:rPr>
              <a:t>6</a:t>
            </a:r>
            <a:r>
              <a:rPr lang="ja-JP" altLang="ja-JP" sz="2400" dirty="0">
                <a:latin typeface="+mn-ea"/>
              </a:rPr>
              <a:t>月</a:t>
            </a:r>
            <a:r>
              <a:rPr lang="ja-JP" altLang="en-US" sz="1800" dirty="0">
                <a:latin typeface="+mn-ea"/>
              </a:rPr>
              <a:t>「</a:t>
            </a:r>
            <a:r>
              <a:rPr lang="ja-JP" altLang="ja-JP" sz="1800" dirty="0">
                <a:latin typeface="+mn-ea"/>
              </a:rPr>
              <a:t>工業用水道事業は、地盤沈下防止という所期の目的は達成したが、経営状況が厳しく、施設の大規模更新時期の到来が間近に迫る一方、今後も需要の増加が見通せないことから、廃止すべき</a:t>
            </a:r>
            <a:r>
              <a:rPr lang="ja-JP" altLang="en-US" sz="1800" dirty="0">
                <a:latin typeface="+mn-ea"/>
              </a:rPr>
              <a:t>」　　</a:t>
            </a:r>
            <a:r>
              <a:rPr lang="ja-JP" altLang="ja-JP" sz="1800" dirty="0">
                <a:latin typeface="+mn-ea"/>
              </a:rPr>
              <a:t>有識者委員会報告書</a:t>
            </a:r>
          </a:p>
          <a:p>
            <a:r>
              <a:rPr lang="en-US" altLang="ja-JP" sz="2400" dirty="0">
                <a:latin typeface="+mn-ea"/>
              </a:rPr>
              <a:t>2018</a:t>
            </a:r>
            <a:r>
              <a:rPr lang="ja-JP" altLang="ja-JP" sz="2400" dirty="0">
                <a:latin typeface="+mn-ea"/>
              </a:rPr>
              <a:t>年第</a:t>
            </a:r>
            <a:r>
              <a:rPr lang="en-US" altLang="ja-JP" sz="2400" dirty="0">
                <a:latin typeface="+mn-ea"/>
              </a:rPr>
              <a:t>3</a:t>
            </a:r>
            <a:r>
              <a:rPr lang="ja-JP" altLang="ja-JP" sz="2400" dirty="0">
                <a:latin typeface="+mn-ea"/>
              </a:rPr>
              <a:t>回都議会定例会において、「東京都工業用水道条例を廃止する等の条例」の提案</a:t>
            </a:r>
            <a:r>
              <a:rPr lang="ja-JP" altLang="en-US" sz="2400" dirty="0">
                <a:latin typeface="+mn-ea"/>
              </a:rPr>
              <a:t>　　</a:t>
            </a:r>
            <a:endParaRPr lang="en-US" altLang="ja-JP" sz="2400" dirty="0">
              <a:latin typeface="+mn-ea"/>
            </a:endParaRPr>
          </a:p>
          <a:p>
            <a:r>
              <a:rPr lang="ja-JP" altLang="ja-JP" sz="2400" dirty="0">
                <a:solidFill>
                  <a:srgbClr val="FF0000"/>
                </a:solidFill>
                <a:latin typeface="+mn-ea"/>
              </a:rPr>
              <a:t>廃止条例</a:t>
            </a:r>
            <a:r>
              <a:rPr lang="ja-JP" altLang="en-US" sz="2400" dirty="0">
                <a:solidFill>
                  <a:srgbClr val="FF0000"/>
                </a:solidFill>
                <a:latin typeface="+mn-ea"/>
              </a:rPr>
              <a:t>（</a:t>
            </a:r>
            <a:r>
              <a:rPr lang="en-US" altLang="ja-JP" sz="2400" dirty="0">
                <a:solidFill>
                  <a:srgbClr val="FF0000"/>
                </a:solidFill>
                <a:latin typeface="+mn-ea"/>
              </a:rPr>
              <a:t>2022</a:t>
            </a:r>
            <a:r>
              <a:rPr lang="ja-JP" altLang="ja-JP" sz="2400" dirty="0">
                <a:solidFill>
                  <a:srgbClr val="FF0000"/>
                </a:solidFill>
                <a:latin typeface="+mn-ea"/>
              </a:rPr>
              <a:t>年度末をもって工業用水道事業は廃止</a:t>
            </a:r>
            <a:r>
              <a:rPr lang="ja-JP" altLang="en-US" sz="2400" dirty="0">
                <a:solidFill>
                  <a:srgbClr val="FF0000"/>
                </a:solidFill>
                <a:latin typeface="+mn-ea"/>
              </a:rPr>
              <a:t>）</a:t>
            </a:r>
            <a:r>
              <a:rPr lang="ja-JP" altLang="ja-JP" sz="2400" dirty="0">
                <a:solidFill>
                  <a:srgbClr val="FF0000"/>
                </a:solidFill>
                <a:latin typeface="+mn-ea"/>
              </a:rPr>
              <a:t>が可決</a:t>
            </a:r>
            <a:r>
              <a:rPr lang="en-US" altLang="ja-JP" sz="2400" dirty="0">
                <a:solidFill>
                  <a:srgbClr val="FF0000"/>
                </a:solidFill>
                <a:latin typeface="+mn-ea"/>
              </a:rPr>
              <a:t> </a:t>
            </a:r>
            <a:endParaRPr lang="en-US" altLang="ja-JP" sz="2400" dirty="0">
              <a:latin typeface="+mn-ea"/>
            </a:endParaRPr>
          </a:p>
          <a:p>
            <a:endParaRPr lang="ja-JP" altLang="ja-JP" sz="2400" dirty="0">
              <a:solidFill>
                <a:srgbClr val="FF0000"/>
              </a:solidFill>
            </a:endParaRPr>
          </a:p>
          <a:p>
            <a:endParaRPr kumimoji="1" lang="ja-JP" altLang="en-US" sz="2400" dirty="0"/>
          </a:p>
        </p:txBody>
      </p:sp>
      <p:sp>
        <p:nvSpPr>
          <p:cNvPr id="4" name="スライド番号プレースホルダー 3">
            <a:extLst>
              <a:ext uri="{FF2B5EF4-FFF2-40B4-BE49-F238E27FC236}">
                <a16:creationId xmlns:a16="http://schemas.microsoft.com/office/drawing/2014/main" id="{F0084783-5884-4EF2-94CC-AB145FC22F7F}"/>
              </a:ext>
            </a:extLst>
          </p:cNvPr>
          <p:cNvSpPr>
            <a:spLocks noGrp="1"/>
          </p:cNvSpPr>
          <p:nvPr>
            <p:ph type="sldNum" sz="quarter" idx="12"/>
          </p:nvPr>
        </p:nvSpPr>
        <p:spPr/>
        <p:txBody>
          <a:bodyPr/>
          <a:lstStyle/>
          <a:p>
            <a:pPr>
              <a:defRPr/>
            </a:pPr>
            <a:fld id="{0546291F-6C2D-4BC1-AE86-45669EDBCB4D}" type="slidenum">
              <a:rPr lang="en-US" altLang="ja-JP" smtClean="0"/>
              <a:pPr>
                <a:defRPr/>
              </a:pPr>
              <a:t>7</a:t>
            </a:fld>
            <a:endParaRPr lang="en-US" altLang="ja-JP" dirty="0"/>
          </a:p>
        </p:txBody>
      </p:sp>
    </p:spTree>
    <p:extLst>
      <p:ext uri="{BB962C8B-B14F-4D97-AF65-F5344CB8AC3E}">
        <p14:creationId xmlns:p14="http://schemas.microsoft.com/office/powerpoint/2010/main" val="428504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108465"/>
            <a:ext cx="5424091" cy="1027112"/>
          </a:xfrm>
        </p:spPr>
        <p:txBody>
          <a:bodyPr>
            <a:normAutofit fontScale="90000"/>
          </a:bodyPr>
          <a:lstStyle/>
          <a:p>
            <a:pPr>
              <a:defRPr/>
            </a:pPr>
            <a:r>
              <a:rPr lang="ja-JP" altLang="en-US" sz="3600" b="0" dirty="0">
                <a:latin typeface="+mj-ea"/>
              </a:rPr>
              <a:t>　　　　</a:t>
            </a:r>
            <a:r>
              <a:rPr lang="en-US" altLang="ja-JP" sz="4800" b="0" dirty="0">
                <a:latin typeface="+mj-ea"/>
              </a:rPr>
              <a:t>50</a:t>
            </a:r>
            <a:r>
              <a:rPr lang="ja-JP" altLang="en-US" sz="4800" b="0" dirty="0">
                <a:latin typeface="+mj-ea"/>
              </a:rPr>
              <a:t>年前の多摩川</a:t>
            </a:r>
          </a:p>
        </p:txBody>
      </p:sp>
      <p:sp>
        <p:nvSpPr>
          <p:cNvPr id="3" name="コンテンツ プレースホルダ 2"/>
          <p:cNvSpPr>
            <a:spLocks noGrp="1"/>
          </p:cNvSpPr>
          <p:nvPr>
            <p:ph idx="1"/>
          </p:nvPr>
        </p:nvSpPr>
        <p:spPr>
          <a:xfrm>
            <a:off x="4523125" y="2929236"/>
            <a:ext cx="4321175" cy="2592388"/>
          </a:xfrm>
        </p:spPr>
        <p:txBody>
          <a:bodyPr/>
          <a:lstStyle/>
          <a:p>
            <a:pPr>
              <a:defRPr/>
            </a:pPr>
            <a:r>
              <a:rPr lang="ja-JP" altLang="en-US" sz="2000" dirty="0">
                <a:latin typeface="+mj-ea"/>
                <a:ea typeface="+mj-ea"/>
              </a:rPr>
              <a:t>写真の説明文</a:t>
            </a:r>
            <a:endParaRPr lang="en-US" altLang="ja-JP" sz="2000" dirty="0">
              <a:latin typeface="+mj-ea"/>
              <a:ea typeface="+mj-ea"/>
            </a:endParaRPr>
          </a:p>
          <a:p>
            <a:pPr>
              <a:buFont typeface="Wingdings" pitchFamily="2" charset="2"/>
              <a:buNone/>
              <a:defRPr/>
            </a:pPr>
            <a:r>
              <a:rPr lang="ja-JP" altLang="en-US" sz="2000" dirty="0">
                <a:latin typeface="+mj-ea"/>
                <a:ea typeface="+mj-ea"/>
              </a:rPr>
              <a:t>　「　多摩川丸子橋付近の洗剤がもたらすアワ　</a:t>
            </a:r>
            <a:endParaRPr lang="en-US" altLang="ja-JP" sz="2000" dirty="0">
              <a:latin typeface="+mj-ea"/>
              <a:ea typeface="+mj-ea"/>
            </a:endParaRPr>
          </a:p>
          <a:p>
            <a:pPr>
              <a:buFont typeface="Wingdings" pitchFamily="2" charset="2"/>
              <a:buNone/>
              <a:defRPr/>
            </a:pPr>
            <a:r>
              <a:rPr lang="ja-JP" altLang="en-US" sz="2000" dirty="0">
                <a:latin typeface="+mj-ea"/>
                <a:ea typeface="+mj-ea"/>
              </a:rPr>
              <a:t>　　写真にみえる上流の堰で都民の飲料水を取水　</a:t>
            </a:r>
            <a:endParaRPr lang="en-US" altLang="ja-JP" sz="2000" dirty="0">
              <a:latin typeface="+mj-ea"/>
              <a:ea typeface="+mj-ea"/>
            </a:endParaRPr>
          </a:p>
          <a:p>
            <a:pPr>
              <a:buFont typeface="Wingdings" pitchFamily="2" charset="2"/>
              <a:buNone/>
              <a:defRPr/>
            </a:pPr>
            <a:r>
              <a:rPr lang="ja-JP" altLang="en-US" sz="2000" dirty="0">
                <a:latin typeface="+mj-ea"/>
                <a:ea typeface="+mj-ea"/>
              </a:rPr>
              <a:t>　　一時も早く水質汚濁防止対策を・・・・・・　」</a:t>
            </a:r>
            <a:r>
              <a:rPr lang="ja-JP" altLang="en-US" dirty="0">
                <a:effectLst/>
                <a:latin typeface="+mj-ea"/>
                <a:ea typeface="+mj-ea"/>
              </a:rPr>
              <a:t>　</a:t>
            </a:r>
          </a:p>
        </p:txBody>
      </p:sp>
      <p:sp>
        <p:nvSpPr>
          <p:cNvPr id="5" name="スライド番号プレースホルダー 4"/>
          <p:cNvSpPr>
            <a:spLocks noGrp="1"/>
          </p:cNvSpPr>
          <p:nvPr>
            <p:ph type="sldNum" sz="quarter" idx="12"/>
          </p:nvPr>
        </p:nvSpPr>
        <p:spPr/>
        <p:txBody>
          <a:bodyPr/>
          <a:lstStyle/>
          <a:p>
            <a:pPr>
              <a:defRPr/>
            </a:pPr>
            <a:fld id="{16D754FF-8010-4FEA-BA49-DFD0545855C2}" type="slidenum">
              <a:rPr lang="ja-JP" altLang="en-US" smtClean="0"/>
              <a:pPr>
                <a:defRPr/>
              </a:pPr>
              <a:t>8</a:t>
            </a:fld>
            <a:endParaRPr lang="en-US" altLang="ja-JP" dirty="0"/>
          </a:p>
        </p:txBody>
      </p:sp>
      <p:pic>
        <p:nvPicPr>
          <p:cNvPr id="8197" name="Picture 1" descr="C:\Users\kanken296\Desktop\和波2010.12.9以降ファイル一式\公開\img308.jpg"/>
          <p:cNvPicPr>
            <a:picLocks noChangeAspect="1" noChangeArrowheads="1"/>
          </p:cNvPicPr>
          <p:nvPr/>
        </p:nvPicPr>
        <p:blipFill>
          <a:blip r:embed="rId2" cstate="print"/>
          <a:srcRect/>
          <a:stretch>
            <a:fillRect/>
          </a:stretch>
        </p:blipFill>
        <p:spPr bwMode="auto">
          <a:xfrm>
            <a:off x="179388" y="1196975"/>
            <a:ext cx="4321175" cy="5194300"/>
          </a:xfrm>
          <a:prstGeom prst="rect">
            <a:avLst/>
          </a:prstGeom>
          <a:noFill/>
          <a:ln w="9525">
            <a:solidFill>
              <a:schemeClr val="bg2"/>
            </a:solidFill>
            <a:miter lim="800000"/>
            <a:headEnd/>
            <a:tailEnd/>
          </a:ln>
        </p:spPr>
      </p:pic>
      <p:sp>
        <p:nvSpPr>
          <p:cNvPr id="4" name="テキスト ボックス 3"/>
          <p:cNvSpPr txBox="1"/>
          <p:nvPr/>
        </p:nvSpPr>
        <p:spPr>
          <a:xfrm>
            <a:off x="4716016" y="1432242"/>
            <a:ext cx="4128284" cy="1138773"/>
          </a:xfrm>
          <a:prstGeom prst="rect">
            <a:avLst/>
          </a:prstGeom>
          <a:noFill/>
          <a:ln>
            <a:solidFill>
              <a:schemeClr val="tx1">
                <a:lumMod val="95000"/>
              </a:schemeClr>
            </a:solidFill>
          </a:ln>
        </p:spPr>
        <p:txBody>
          <a:bodyPr wrap="square">
            <a:spAutoFit/>
          </a:bodyPr>
          <a:lstStyle/>
          <a:p>
            <a:pPr>
              <a:defRPr/>
            </a:pPr>
            <a:r>
              <a:rPr lang="ja-JP" altLang="en-US" dirty="0">
                <a:latin typeface="+mn-ea"/>
                <a:ea typeface="+mn-ea"/>
              </a:rPr>
              <a:t>写真の出典：</a:t>
            </a:r>
            <a:r>
              <a:rPr lang="en-US" altLang="ja-JP" dirty="0">
                <a:latin typeface="+mn-ea"/>
                <a:ea typeface="+mn-ea"/>
              </a:rPr>
              <a:t> </a:t>
            </a:r>
            <a:r>
              <a:rPr lang="ja-JP" altLang="en-US" dirty="0">
                <a:latin typeface="+mn-ea"/>
                <a:ea typeface="+mn-ea"/>
              </a:rPr>
              <a:t>「公害と東京都」　　　　　　　　　　</a:t>
            </a:r>
            <a:endParaRPr lang="en-US" altLang="ja-JP" dirty="0">
              <a:latin typeface="+mn-ea"/>
              <a:ea typeface="+mn-ea"/>
            </a:endParaRPr>
          </a:p>
          <a:p>
            <a:pPr>
              <a:defRPr/>
            </a:pPr>
            <a:r>
              <a:rPr lang="ja-JP" altLang="en-US" sz="2000" dirty="0">
                <a:latin typeface="+mn-ea"/>
                <a:ea typeface="+mn-ea"/>
              </a:rPr>
              <a:t>　　　　　　　　　　</a:t>
            </a:r>
            <a:r>
              <a:rPr lang="en-US" altLang="ja-JP" sz="2000" dirty="0">
                <a:latin typeface="+mn-ea"/>
                <a:ea typeface="+mn-ea"/>
              </a:rPr>
              <a:t>1970</a:t>
            </a:r>
            <a:r>
              <a:rPr lang="ja-JP" altLang="en-US" sz="2000" dirty="0">
                <a:latin typeface="+mn-ea"/>
                <a:ea typeface="+mn-ea"/>
              </a:rPr>
              <a:t>年</a:t>
            </a:r>
            <a:r>
              <a:rPr lang="en-US" altLang="ja-JP" sz="2000" dirty="0">
                <a:latin typeface="+mn-ea"/>
                <a:ea typeface="+mn-ea"/>
              </a:rPr>
              <a:t>3</a:t>
            </a:r>
            <a:r>
              <a:rPr lang="ja-JP" altLang="en-US" sz="2000" dirty="0">
                <a:latin typeface="+mn-ea"/>
                <a:ea typeface="+mn-ea"/>
              </a:rPr>
              <a:t>月</a:t>
            </a:r>
            <a:r>
              <a:rPr lang="en-US" altLang="ja-JP" sz="2000" dirty="0">
                <a:latin typeface="+mn-ea"/>
                <a:ea typeface="+mn-ea"/>
              </a:rPr>
              <a:t>31</a:t>
            </a:r>
            <a:r>
              <a:rPr lang="ja-JP" altLang="en-US" sz="2000" dirty="0">
                <a:latin typeface="+mn-ea"/>
                <a:ea typeface="+mn-ea"/>
              </a:rPr>
              <a:t>日発行　　　　　　　　　　</a:t>
            </a:r>
            <a:endParaRPr lang="en-US" altLang="ja-JP" sz="2000" dirty="0">
              <a:latin typeface="+mn-ea"/>
              <a:ea typeface="+mn-ea"/>
            </a:endParaRPr>
          </a:p>
          <a:p>
            <a:pPr>
              <a:defRPr/>
            </a:pPr>
            <a:r>
              <a:rPr lang="ja-JP" altLang="en-US" sz="2000" dirty="0">
                <a:latin typeface="+mn-ea"/>
                <a:ea typeface="+mn-ea"/>
              </a:rPr>
              <a:t>　　　　　　　</a:t>
            </a:r>
            <a:r>
              <a:rPr lang="ja-JP" altLang="en-US" dirty="0">
                <a:latin typeface="+mn-ea"/>
                <a:ea typeface="+mn-ea"/>
              </a:rPr>
              <a:t>東京都公害研究所編</a:t>
            </a:r>
          </a:p>
        </p:txBody>
      </p:sp>
    </p:spTree>
    <p:extLst>
      <p:ext uri="{BB962C8B-B14F-4D97-AF65-F5344CB8AC3E}">
        <p14:creationId xmlns:p14="http://schemas.microsoft.com/office/powerpoint/2010/main" val="182992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EC426D-EED8-465D-9791-1EBEFAF148E2}"/>
              </a:ext>
            </a:extLst>
          </p:cNvPr>
          <p:cNvSpPr>
            <a:spLocks noGrp="1"/>
          </p:cNvSpPr>
          <p:nvPr>
            <p:ph type="title"/>
          </p:nvPr>
        </p:nvSpPr>
        <p:spPr>
          <a:xfrm>
            <a:off x="611560" y="332656"/>
            <a:ext cx="7846640" cy="1143000"/>
          </a:xfrm>
        </p:spPr>
        <p:txBody>
          <a:bodyPr/>
          <a:lstStyle/>
          <a:p>
            <a:r>
              <a:rPr kumimoji="1" lang="ja-JP" altLang="en-US" sz="3600" dirty="0"/>
              <a:t>都水道局が玉川浄水場を廃止する理由</a:t>
            </a:r>
          </a:p>
        </p:txBody>
      </p:sp>
      <p:sp>
        <p:nvSpPr>
          <p:cNvPr id="3" name="コンテンツ プレースホルダー 2">
            <a:extLst>
              <a:ext uri="{FF2B5EF4-FFF2-40B4-BE49-F238E27FC236}">
                <a16:creationId xmlns:a16="http://schemas.microsoft.com/office/drawing/2014/main" id="{1F8ADFE6-B587-40EA-B0FD-31C10EE97E29}"/>
              </a:ext>
            </a:extLst>
          </p:cNvPr>
          <p:cNvSpPr>
            <a:spLocks noGrp="1"/>
          </p:cNvSpPr>
          <p:nvPr>
            <p:ph idx="1"/>
          </p:nvPr>
        </p:nvSpPr>
        <p:spPr>
          <a:xfrm>
            <a:off x="539552" y="1628800"/>
            <a:ext cx="7918648" cy="4467200"/>
          </a:xfrm>
        </p:spPr>
        <p:txBody>
          <a:bodyPr/>
          <a:lstStyle/>
          <a:p>
            <a:r>
              <a:rPr lang="ja-JP" altLang="en-US" sz="2800" b="0" i="0" u="sng" dirty="0">
                <a:solidFill>
                  <a:schemeClr val="tx1"/>
                </a:solidFill>
                <a:effectLst/>
                <a:latin typeface="+mn-ea"/>
                <a:hlinkClick r:id="rId2">
                  <a:extLst>
                    <a:ext uri="{A12FA001-AC4F-418D-AE19-62706E023703}">
                      <ahyp:hlinkClr xmlns:ahyp="http://schemas.microsoft.com/office/drawing/2018/hyperlinkcolor" val="tx"/>
                    </a:ext>
                  </a:extLst>
                </a:hlinkClick>
              </a:rPr>
              <a:t>水道局　</a:t>
            </a:r>
            <a:r>
              <a:rPr lang="en-US" altLang="ja-JP" sz="2800" b="0" i="0" u="sng" dirty="0">
                <a:solidFill>
                  <a:schemeClr val="tx1"/>
                </a:solidFill>
                <a:effectLst/>
                <a:latin typeface="+mn-ea"/>
                <a:hlinkClick r:id="rId2">
                  <a:extLst>
                    <a:ext uri="{A12FA001-AC4F-418D-AE19-62706E023703}">
                      <ahyp:hlinkClr xmlns:ahyp="http://schemas.microsoft.com/office/drawing/2018/hyperlinkcolor" val="tx"/>
                    </a:ext>
                  </a:extLst>
                </a:hlinkClick>
              </a:rPr>
              <a:t>2021</a:t>
            </a:r>
            <a:r>
              <a:rPr lang="ja-JP" altLang="en-US" sz="2800" b="0" i="0" u="sng" dirty="0">
                <a:solidFill>
                  <a:schemeClr val="tx1"/>
                </a:solidFill>
                <a:effectLst/>
                <a:latin typeface="+mn-ea"/>
                <a:hlinkClick r:id="rId2">
                  <a:extLst>
                    <a:ext uri="{A12FA001-AC4F-418D-AE19-62706E023703}">
                      <ahyp:hlinkClr xmlns:ahyp="http://schemas.microsoft.com/office/drawing/2018/hyperlinkcolor" val="tx"/>
                    </a:ext>
                  </a:extLst>
                </a:hlinkClick>
              </a:rPr>
              <a:t>年</a:t>
            </a:r>
            <a:r>
              <a:rPr lang="en-US" altLang="ja-JP" sz="2800" b="0" i="0" u="sng" dirty="0">
                <a:solidFill>
                  <a:schemeClr val="tx1"/>
                </a:solidFill>
                <a:effectLst/>
                <a:latin typeface="+mn-ea"/>
                <a:hlinkClick r:id="rId2">
                  <a:extLst>
                    <a:ext uri="{A12FA001-AC4F-418D-AE19-62706E023703}">
                      <ahyp:hlinkClr xmlns:ahyp="http://schemas.microsoft.com/office/drawing/2018/hyperlinkcolor" val="tx"/>
                    </a:ext>
                  </a:extLst>
                </a:hlinkClick>
              </a:rPr>
              <a:t>3</a:t>
            </a:r>
            <a:r>
              <a:rPr lang="ja-JP" altLang="en-US" sz="2800" b="0" i="0" u="sng" dirty="0">
                <a:solidFill>
                  <a:schemeClr val="tx1"/>
                </a:solidFill>
                <a:effectLst/>
                <a:latin typeface="+mn-ea"/>
                <a:hlinkClick r:id="rId2">
                  <a:extLst>
                    <a:ext uri="{A12FA001-AC4F-418D-AE19-62706E023703}">
                      <ahyp:hlinkClr xmlns:ahyp="http://schemas.microsoft.com/office/drawing/2018/hyperlinkcolor" val="tx"/>
                    </a:ext>
                  </a:extLst>
                </a:hlinkClick>
              </a:rPr>
              <a:t>月</a:t>
            </a:r>
            <a:r>
              <a:rPr lang="ja-JP" altLang="en-US" sz="3200" b="0" i="0" u="sng" dirty="0">
                <a:solidFill>
                  <a:schemeClr val="tx1"/>
                </a:solidFill>
                <a:effectLst/>
                <a:latin typeface="+mn-ea"/>
                <a:hlinkClick r:id="rId2">
                  <a:extLst>
                    <a:ext uri="{A12FA001-AC4F-418D-AE19-62706E023703}">
                      <ahyp:hlinkClr xmlns:ahyp="http://schemas.microsoft.com/office/drawing/2018/hyperlinkcolor" val="tx"/>
                    </a:ext>
                  </a:extLst>
                </a:hlinkClick>
              </a:rPr>
              <a:t>「東京水道施設整備マスタープラン～」</a:t>
            </a:r>
            <a:r>
              <a:rPr lang="ja-JP" altLang="en-US" sz="2800" b="0" i="0" u="sng" dirty="0">
                <a:solidFill>
                  <a:schemeClr val="tx1"/>
                </a:solidFill>
                <a:effectLst/>
                <a:latin typeface="+mn-ea"/>
                <a:hlinkClick r:id="rId2">
                  <a:extLst>
                    <a:ext uri="{A12FA001-AC4F-418D-AE19-62706E023703}">
                      <ahyp:hlinkClr xmlns:ahyp="http://schemas.microsoft.com/office/drawing/2018/hyperlinkcolor" val="tx"/>
                    </a:ext>
                  </a:extLst>
                </a:hlinkClick>
              </a:rPr>
              <a:t>ｐ</a:t>
            </a:r>
            <a:r>
              <a:rPr lang="en-US" altLang="ja-JP" sz="2800" b="0" i="0" u="sng" dirty="0">
                <a:solidFill>
                  <a:schemeClr val="tx1"/>
                </a:solidFill>
                <a:effectLst/>
                <a:latin typeface="+mn-ea"/>
                <a:hlinkClick r:id="rId2">
                  <a:extLst>
                    <a:ext uri="{A12FA001-AC4F-418D-AE19-62706E023703}">
                      <ahyp:hlinkClr xmlns:ahyp="http://schemas.microsoft.com/office/drawing/2018/hyperlinkcolor" val="tx"/>
                    </a:ext>
                  </a:extLst>
                </a:hlinkClick>
              </a:rPr>
              <a:t>.36</a:t>
            </a:r>
            <a:endParaRPr lang="en-US" altLang="ja-JP" sz="2800" b="0" i="0" u="sng" dirty="0">
              <a:solidFill>
                <a:schemeClr val="tx1"/>
              </a:solidFill>
              <a:effectLst/>
              <a:latin typeface="+mn-ea"/>
            </a:endParaRPr>
          </a:p>
          <a:p>
            <a:r>
              <a:rPr lang="ja-JP" altLang="en-US" sz="3200" b="0" i="0" dirty="0">
                <a:solidFill>
                  <a:srgbClr val="222222"/>
                </a:solidFill>
                <a:effectLst/>
                <a:latin typeface="+mn-ea"/>
              </a:rPr>
              <a:t>「玉川浄水場は、</a:t>
            </a:r>
            <a:r>
              <a:rPr lang="ja-JP" altLang="en-US" sz="3200" b="0" i="0" dirty="0">
                <a:solidFill>
                  <a:srgbClr val="FF0000"/>
                </a:solidFill>
                <a:effectLst/>
                <a:latin typeface="+mn-ea"/>
              </a:rPr>
              <a:t>多摩川の水質悪化</a:t>
            </a:r>
            <a:r>
              <a:rPr lang="ja-JP" altLang="en-US" sz="3200" b="0" i="0" dirty="0">
                <a:solidFill>
                  <a:srgbClr val="222222"/>
                </a:solidFill>
                <a:effectLst/>
                <a:latin typeface="+mn-ea"/>
              </a:rPr>
              <a:t>によリ休止していますが、これまでの間、浄水場、給水所、送水管等の水道施設が充実してきたことや、今後浄水場のダウンサイジングが見込まれていることなどを踏まえ廃止します。」　</a:t>
            </a:r>
            <a:r>
              <a:rPr lang="ja-JP" altLang="en-US" sz="2800" dirty="0">
                <a:latin typeface="+mn-ea"/>
              </a:rPr>
              <a:t>目標　令和</a:t>
            </a:r>
            <a:r>
              <a:rPr lang="en-US" altLang="ja-JP" sz="2800" dirty="0">
                <a:latin typeface="+mn-ea"/>
              </a:rPr>
              <a:t>5</a:t>
            </a:r>
            <a:r>
              <a:rPr lang="ja-JP" altLang="en-US" sz="2800" dirty="0">
                <a:latin typeface="+mn-ea"/>
              </a:rPr>
              <a:t>年</a:t>
            </a:r>
            <a:r>
              <a:rPr lang="en-US" altLang="ja-JP" sz="2800" dirty="0">
                <a:latin typeface="+mn-ea"/>
              </a:rPr>
              <a:t>3</a:t>
            </a:r>
            <a:r>
              <a:rPr lang="ja-JP" altLang="en-US" sz="2800" dirty="0">
                <a:latin typeface="+mn-ea"/>
              </a:rPr>
              <a:t>月</a:t>
            </a:r>
            <a:r>
              <a:rPr lang="en-US" altLang="ja-JP" sz="2800" dirty="0">
                <a:latin typeface="+mn-ea"/>
              </a:rPr>
              <a:t>31</a:t>
            </a:r>
            <a:r>
              <a:rPr lang="ja-JP" altLang="en-US" sz="2800" dirty="0">
                <a:latin typeface="+mn-ea"/>
              </a:rPr>
              <a:t>日　</a:t>
            </a:r>
          </a:p>
          <a:p>
            <a:endParaRPr kumimoji="1" lang="ja-JP" altLang="en-US" dirty="0"/>
          </a:p>
        </p:txBody>
      </p:sp>
      <p:sp>
        <p:nvSpPr>
          <p:cNvPr id="4" name="スライド番号プレースホルダー 3">
            <a:extLst>
              <a:ext uri="{FF2B5EF4-FFF2-40B4-BE49-F238E27FC236}">
                <a16:creationId xmlns:a16="http://schemas.microsoft.com/office/drawing/2014/main" id="{6DFAC5C9-D692-45D9-BDCB-67275976CAD6}"/>
              </a:ext>
            </a:extLst>
          </p:cNvPr>
          <p:cNvSpPr>
            <a:spLocks noGrp="1"/>
          </p:cNvSpPr>
          <p:nvPr>
            <p:ph type="sldNum" sz="quarter" idx="12"/>
          </p:nvPr>
        </p:nvSpPr>
        <p:spPr/>
        <p:txBody>
          <a:bodyPr/>
          <a:lstStyle/>
          <a:p>
            <a:pPr>
              <a:defRPr/>
            </a:pPr>
            <a:fld id="{0546291F-6C2D-4BC1-AE86-45669EDBCB4D}" type="slidenum">
              <a:rPr lang="en-US" altLang="ja-JP" smtClean="0"/>
              <a:pPr>
                <a:defRPr/>
              </a:pPr>
              <a:t>9</a:t>
            </a:fld>
            <a:endParaRPr lang="en-US" altLang="ja-JP"/>
          </a:p>
        </p:txBody>
      </p:sp>
    </p:spTree>
    <p:extLst>
      <p:ext uri="{BB962C8B-B14F-4D97-AF65-F5344CB8AC3E}">
        <p14:creationId xmlns:p14="http://schemas.microsoft.com/office/powerpoint/2010/main" val="2487259645"/>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2523</TotalTime>
  <Words>1062</Words>
  <Application>Microsoft Office PowerPoint</Application>
  <PresentationFormat>画面に合わせる (4:3)</PresentationFormat>
  <Paragraphs>126</Paragraphs>
  <Slides>16</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ＭＳ Ｐゴシック</vt:lpstr>
      <vt:lpstr>ＭＳ 明朝</vt:lpstr>
      <vt:lpstr>Arial</vt:lpstr>
      <vt:lpstr>Times New Roman</vt:lpstr>
      <vt:lpstr>Wingdings</vt:lpstr>
      <vt:lpstr>標準デザイン</vt:lpstr>
      <vt:lpstr>PowerPoint プレゼンテーション</vt:lpstr>
      <vt:lpstr>本日の相談内容と提案</vt:lpstr>
      <vt:lpstr>世田谷区にとっての玉川浄水場</vt:lpstr>
      <vt:lpstr>PowerPoint プレゼンテーション</vt:lpstr>
      <vt:lpstr>PowerPoint プレゼンテーション</vt:lpstr>
      <vt:lpstr>玉川浄水場の航空写真</vt:lpstr>
      <vt:lpstr>玉川浄水場の経過</vt:lpstr>
      <vt:lpstr>　　　　50年前の多摩川</vt:lpstr>
      <vt:lpstr>都水道局が玉川浄水場を廃止する理由</vt:lpstr>
      <vt:lpstr>多摩川流域の下水処理場能力アップ 水質は改善している。</vt:lpstr>
      <vt:lpstr>多摩川の水質改善</vt:lpstr>
      <vt:lpstr>1993年都議会</vt:lpstr>
      <vt:lpstr>水道局が検討していること</vt:lpstr>
      <vt:lpstr>私たちの提案</vt:lpstr>
      <vt:lpstr>自立型防災拠点のイメージ</vt:lpstr>
      <vt:lpstr>世田谷区は県レベルの人口 自立型防災拠点モデル事業の影響大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玉川浄水場 再開に向けて</dc:title>
  <dc:creator>ヤックン</dc:creator>
  <cp:lastModifiedBy>遠藤 保男</cp:lastModifiedBy>
  <cp:revision>114</cp:revision>
  <cp:lastPrinted>2022-01-22T13:52:40Z</cp:lastPrinted>
  <dcterms:created xsi:type="dcterms:W3CDTF">2004-10-11T07:50:09Z</dcterms:created>
  <dcterms:modified xsi:type="dcterms:W3CDTF">2022-01-23T05:02:58Z</dcterms:modified>
</cp:coreProperties>
</file>